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3" r:id="rId1"/>
  </p:sldMasterIdLst>
  <p:notesMasterIdLst>
    <p:notesMasterId r:id="rId17"/>
  </p:notesMasterIdLst>
  <p:sldIdLst>
    <p:sldId id="279" r:id="rId2"/>
    <p:sldId id="257" r:id="rId3"/>
    <p:sldId id="301" r:id="rId4"/>
    <p:sldId id="302" r:id="rId5"/>
    <p:sldId id="303" r:id="rId6"/>
    <p:sldId id="290" r:id="rId7"/>
    <p:sldId id="304" r:id="rId8"/>
    <p:sldId id="261" r:id="rId9"/>
    <p:sldId id="307" r:id="rId10"/>
    <p:sldId id="306" r:id="rId11"/>
    <p:sldId id="309" r:id="rId12"/>
    <p:sldId id="297" r:id="rId13"/>
    <p:sldId id="311" r:id="rId14"/>
    <p:sldId id="312"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007396"/>
    <a:srgbClr val="D6D6CE"/>
    <a:srgbClr val="767676"/>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84"/>
    <p:restoredTop sz="94626"/>
  </p:normalViewPr>
  <p:slideViewPr>
    <p:cSldViewPr snapToGrid="0" snapToObjects="1" showGuides="1">
      <p:cViewPr varScale="1">
        <p:scale>
          <a:sx n="73" d="100"/>
          <a:sy n="73" d="100"/>
        </p:scale>
        <p:origin x="224" y="1680"/>
      </p:cViewPr>
      <p:guideLst>
        <p:guide orient="horz" pos="2160"/>
        <p:guide pos="3816"/>
      </p:guideLst>
    </p:cSldViewPr>
  </p:slideViewPr>
  <p:notesTextViewPr>
    <p:cViewPr>
      <p:scale>
        <a:sx n="55" d="100"/>
        <a:sy n="55" d="100"/>
      </p:scale>
      <p:origin x="0" y="0"/>
    </p:cViewPr>
  </p:notesTextViewPr>
  <p:sorterViewPr>
    <p:cViewPr>
      <p:scale>
        <a:sx n="66" d="100"/>
        <a:sy n="66" d="100"/>
      </p:scale>
      <p:origin x="0" y="0"/>
    </p:cViewPr>
  </p:sorterViewPr>
  <p:notesViewPr>
    <p:cSldViewPr snapToGrid="0" snapToObjects="1" showGuides="1">
      <p:cViewPr varScale="1">
        <p:scale>
          <a:sx n="72" d="100"/>
          <a:sy n="72" d="100"/>
        </p:scale>
        <p:origin x="3592" y="21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90C404-CDA9-4845-B42A-2FC66BD024A1}" type="datetimeFigureOut">
              <a:rPr lang="en-US" smtClean="0"/>
              <a:t>5/18/22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058B3-987A-6A45-B91C-84067A2BEF5F}" type="slidenum">
              <a:rPr lang="en-US" smtClean="0"/>
              <a:t>‹#›</a:t>
            </a:fld>
            <a:endParaRPr lang="en-US"/>
          </a:p>
        </p:txBody>
      </p:sp>
    </p:spTree>
    <p:extLst>
      <p:ext uri="{BB962C8B-B14F-4D97-AF65-F5344CB8AC3E}">
        <p14:creationId xmlns:p14="http://schemas.microsoft.com/office/powerpoint/2010/main" val="851198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1</a:t>
            </a:fld>
            <a:endParaRPr lang="en-US"/>
          </a:p>
        </p:txBody>
      </p:sp>
    </p:spTree>
    <p:extLst>
      <p:ext uri="{BB962C8B-B14F-4D97-AF65-F5344CB8AC3E}">
        <p14:creationId xmlns:p14="http://schemas.microsoft.com/office/powerpoint/2010/main" val="446388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general, if you want to get better interviews in the post-epidemic era. Based on the results of the analysis of the whole company, you should give good consideration to the role you play in the team and try to integrate into the work group.</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11</a:t>
            </a:fld>
            <a:endParaRPr lang="en-US"/>
          </a:p>
        </p:txBody>
      </p:sp>
    </p:spTree>
    <p:extLst>
      <p:ext uri="{BB962C8B-B14F-4D97-AF65-F5344CB8AC3E}">
        <p14:creationId xmlns:p14="http://schemas.microsoft.com/office/powerpoint/2010/main" val="80052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teleworking does have a significant impact on companies' hiring patterns, and this impact is reflected differently in different industries. For traditional and financial industries, remote working has had more of a negative impact, while for the Internet industry, due to the nature of the work of Internet companies, it has had more of a positive boost.</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12</a:t>
            </a:fld>
            <a:endParaRPr lang="en-US"/>
          </a:p>
        </p:txBody>
      </p:sp>
    </p:spTree>
    <p:extLst>
      <p:ext uri="{BB962C8B-B14F-4D97-AF65-F5344CB8AC3E}">
        <p14:creationId xmlns:p14="http://schemas.microsoft.com/office/powerpoint/2010/main" val="352466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Limitations. Control principle problem: We do not have access to interview data "without the impact of remote" (after the epidemic, almost all companies have initiated/forced to open online office programs). Therefore, we cannot use the comparison method to get a more intuitive conclusion that "remote's work policy did influence the company's recruitment strategy”</a:t>
            </a:r>
          </a:p>
          <a:p>
            <a:endParaRPr kumimoji="1" lang="en-US" altLang="zh-CN" dirty="0"/>
          </a:p>
          <a:p>
            <a:r>
              <a:rPr kumimoji="1" lang="en-US" altLang="zh-CN" dirty="0"/>
              <a:t>In my data I still have some unused data after label, I can train an interview result prediction model in combination with my interview question to better help job seekers find jobs.</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13</a:t>
            </a:fld>
            <a:endParaRPr lang="en-US"/>
          </a:p>
        </p:txBody>
      </p:sp>
    </p:spTree>
    <p:extLst>
      <p:ext uri="{BB962C8B-B14F-4D97-AF65-F5344CB8AC3E}">
        <p14:creationId xmlns:p14="http://schemas.microsoft.com/office/powerpoint/2010/main" val="35427695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epidemic, many industries have faced a whole new set of challenges, both in terms of maintaining customer relationships and in terms of shifting collegiality due to social distance restrictions. In response to the problems caused by social distance restrictions, many companies have implemented remote working policies. Whether such policies in turn affect companies' recruitment strategies will be investigated in depth in this paper.</a:t>
            </a:r>
          </a:p>
          <a:p>
            <a:endParaRPr lang="en-US" dirty="0"/>
          </a:p>
          <a:p>
            <a:r>
              <a:rPr lang="en-US" dirty="0"/>
              <a:t>We have witnessed the wave of unemployment and the increased difficulty of employment since the epidemic, and the analysis on company recruitment strategies can be a good guide for future job seekers.</a:t>
            </a:r>
          </a:p>
          <a:p>
            <a:r>
              <a:rPr lang="en-US" dirty="0"/>
              <a:t>According to the literature review done previously, there is no analysis based on big data about company interviews.</a:t>
            </a:r>
            <a:r>
              <a:rPr lang="zh-CN" altLang="en-US" dirty="0"/>
              <a:t> </a:t>
            </a:r>
            <a:r>
              <a:rPr lang="en-US" altLang="zh-CN" dirty="0"/>
              <a:t>And</a:t>
            </a:r>
            <a:r>
              <a:rPr lang="en-US" dirty="0"/>
              <a:t> they all used questionnaires.</a:t>
            </a:r>
          </a:p>
        </p:txBody>
      </p:sp>
      <p:sp>
        <p:nvSpPr>
          <p:cNvPr id="4" name="Slide Number Placeholder 3"/>
          <p:cNvSpPr>
            <a:spLocks noGrp="1"/>
          </p:cNvSpPr>
          <p:nvPr>
            <p:ph type="sldNum" sz="quarter" idx="5"/>
          </p:nvPr>
        </p:nvSpPr>
        <p:spPr/>
        <p:txBody>
          <a:bodyPr/>
          <a:lstStyle/>
          <a:p>
            <a:fld id="{693058B3-987A-6A45-B91C-84067A2BEF5F}" type="slidenum">
              <a:rPr lang="en-US" smtClean="0"/>
              <a:t>2</a:t>
            </a:fld>
            <a:endParaRPr lang="en-US"/>
          </a:p>
        </p:txBody>
      </p:sp>
    </p:spTree>
    <p:extLst>
      <p:ext uri="{BB962C8B-B14F-4D97-AF65-F5344CB8AC3E}">
        <p14:creationId xmlns:p14="http://schemas.microsoft.com/office/powerpoint/2010/main" val="2987524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a summary of the relevant literature, we can obtain the following information.</a:t>
            </a:r>
          </a:p>
          <a:p>
            <a:r>
              <a:rPr kumimoji="1" lang="en-US" altLang="zh-CN" dirty="0"/>
              <a:t>Based on a questionnaire survey of Vijayan et al. with a large number of employment officers as well as job-seekers and HR in India. </a:t>
            </a:r>
            <a:r>
              <a:rPr kumimoji="1" lang="en-US" altLang="zh-CN" dirty="0" err="1"/>
              <a:t>vijiayan</a:t>
            </a:r>
            <a:r>
              <a:rPr kumimoji="1" lang="en-US" altLang="zh-CN" dirty="0"/>
              <a:t> et al. found that the unknown nature of the new crown epidemic has led to a very pessimistic future outlook among job-seekers, and employment officers and HR have had to make adjustments to their recruitment strategies because of the new crown epidemic. The direction of the adjustment is unknown, as the impact of the new crown cannot be estimated in a short period of time. The overall interviewees showed a pessimistic attitude.</a:t>
            </a:r>
          </a:p>
          <a:p>
            <a:endParaRPr kumimoji="1" lang="en-US" altLang="zh-CN" dirty="0"/>
          </a:p>
          <a:p>
            <a:r>
              <a:rPr kumimoji="1" lang="en-US" altLang="zh-CN" dirty="0"/>
              <a:t>The PwC survey by Donovan et al. also revealed that a large portion of the firm believes that the social restrictions imposed by the epidemic are making it more difficult to maintain relationships with clients.</a:t>
            </a:r>
          </a:p>
          <a:p>
            <a:r>
              <a:rPr kumimoji="1" lang="en-US" altLang="zh-CN" dirty="0"/>
              <a:t>At the same time, of course, some research teams have found that some people will be more comfortable working remotely. Because they don't have to work face-to-face, it reduces the stress in their workplace lives.</a:t>
            </a:r>
          </a:p>
          <a:p>
            <a:r>
              <a:rPr kumimoji="1" lang="en-US" altLang="zh-CN" dirty="0"/>
              <a:t>And more companies also tend to look for people with more leadership and affinity as new members of the team.</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3</a:t>
            </a:fld>
            <a:endParaRPr lang="en-US"/>
          </a:p>
        </p:txBody>
      </p:sp>
    </p:spTree>
    <p:extLst>
      <p:ext uri="{BB962C8B-B14F-4D97-AF65-F5344CB8AC3E}">
        <p14:creationId xmlns:p14="http://schemas.microsoft.com/office/powerpoint/2010/main" val="679691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3058B3-987A-6A45-B91C-84067A2BEF5F}" type="slidenum">
              <a:rPr lang="en-US" smtClean="0"/>
              <a:t>4</a:t>
            </a:fld>
            <a:endParaRPr lang="en-US"/>
          </a:p>
        </p:txBody>
      </p:sp>
    </p:spTree>
    <p:extLst>
      <p:ext uri="{BB962C8B-B14F-4D97-AF65-F5344CB8AC3E}">
        <p14:creationId xmlns:p14="http://schemas.microsoft.com/office/powerpoint/2010/main" val="3551354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method of bag of words, extract the word frequency of the words in the corresponding time period (before covid occurrence, occurrence-remote policy on, after on)</a:t>
            </a:r>
          </a:p>
          <a:p>
            <a:r>
              <a:rPr lang="en-US" dirty="0"/>
              <a:t>Get the word frequency/valid days, and the valid days are the occurrence interviews of that day.</a:t>
            </a:r>
          </a:p>
          <a:p>
            <a:r>
              <a:rPr lang="en-US" dirty="0"/>
              <a:t>The rate of change of this word frequency is compared, and the words whose absolute value of change exceeds a certain threshold are extracted and a picture is generated to get their trend.</a:t>
            </a:r>
          </a:p>
        </p:txBody>
      </p:sp>
      <p:sp>
        <p:nvSpPr>
          <p:cNvPr id="4" name="Slide Number Placeholder 3"/>
          <p:cNvSpPr>
            <a:spLocks noGrp="1"/>
          </p:cNvSpPr>
          <p:nvPr>
            <p:ph type="sldNum" sz="quarter" idx="5"/>
          </p:nvPr>
        </p:nvSpPr>
        <p:spPr/>
        <p:txBody>
          <a:bodyPr/>
          <a:lstStyle/>
          <a:p>
            <a:fld id="{693058B3-987A-6A45-B91C-84067A2BEF5F}" type="slidenum">
              <a:rPr lang="en-US" smtClean="0"/>
              <a:t>5</a:t>
            </a:fld>
            <a:endParaRPr lang="en-US"/>
          </a:p>
        </p:txBody>
      </p:sp>
    </p:spTree>
    <p:extLst>
      <p:ext uri="{BB962C8B-B14F-4D97-AF65-F5344CB8AC3E}">
        <p14:creationId xmlns:p14="http://schemas.microsoft.com/office/powerpoint/2010/main" val="3979567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Companies are classified according to the official S&amp;P 500 classification.</a:t>
            </a:r>
          </a:p>
          <a:p>
            <a:r>
              <a:rPr kumimoji="1" lang="en-US" altLang="zh-CN" dirty="0"/>
              <a:t>Divided into 3 broad categories as shown below. For each of these three industries I extracted 9 companies based on the ranking.</a:t>
            </a:r>
          </a:p>
          <a:p>
            <a:r>
              <a:rPr kumimoji="1" lang="en-US" altLang="zh-CN" dirty="0"/>
              <a:t>All interview data of these companies were extracted for analysis and the total amount of data was at 170k.</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7</a:t>
            </a:fld>
            <a:endParaRPr lang="en-US"/>
          </a:p>
        </p:txBody>
      </p:sp>
    </p:spTree>
    <p:extLst>
      <p:ext uri="{BB962C8B-B14F-4D97-AF65-F5344CB8AC3E}">
        <p14:creationId xmlns:p14="http://schemas.microsoft.com/office/powerpoint/2010/main" val="3519056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 as the images we obtained show, remote work policies do affect companies' hiring strategies. For different industries, the impact is reflected in different ways. As a direct result of the word frequency analysis, for traditional industries, the frequency of words like "offer" and "store" fell off a cliff, meaning that these words were rarely mentioned in interviews. The reasons for this event are also obvious; the ban on home due to the epidemic and the shakeup of the real economy on which the traditional industry is based are largely responsible for this.</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8</a:t>
            </a:fld>
            <a:endParaRPr lang="en-US"/>
          </a:p>
        </p:txBody>
      </p:sp>
    </p:spTree>
    <p:extLst>
      <p:ext uri="{BB962C8B-B14F-4D97-AF65-F5344CB8AC3E}">
        <p14:creationId xmlns:p14="http://schemas.microsoft.com/office/powerpoint/2010/main" val="206083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addition, the response from the financial services industry was expected, with words like "job" and "customer" declining in frequency to varying degrees. This is also related to the volatility in the financial market brought about by the downward spiral of the economy in the context of the epidemic. And in times of economic chill, there are correspondingly fewer quality customers, and similarly fewer jobs to be absorbed by the financial sector.</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9</a:t>
            </a:fld>
            <a:endParaRPr lang="en-US"/>
          </a:p>
        </p:txBody>
      </p:sp>
    </p:spTree>
    <p:extLst>
      <p:ext uri="{BB962C8B-B14F-4D97-AF65-F5344CB8AC3E}">
        <p14:creationId xmlns:p14="http://schemas.microsoft.com/office/powerpoint/2010/main" val="38304067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contrast, although Internet companies were also affected by the epidemic, the trend of change was significantly different, and it can be said that the word frequency of Internet companies generally showed an upward trend." Online; team; role; leadership" are all words that have a very clear rise. In contrast, although Internet companies have also been affected by the epidemic, the structure of the industry has changed, as evidenced by the strong increase in the frequency of words such as online, team and leadership. To some extent, Internet companies are experimenting with a new model of hiring. That is, the job situation, with group work and online work as the main orientation, is developing well in Internet and information companies. This is inextricably linked to the fact that Internet companies do not rely on the way of working with people face to face. And Internet companies have always given people a more chill impression, so leadership and approachability are also important considerations for companies in the post-epidemic era.</a:t>
            </a:r>
            <a:endParaRPr kumimoji="1" lang="zh-CN" altLang="en-US" dirty="0"/>
          </a:p>
        </p:txBody>
      </p:sp>
      <p:sp>
        <p:nvSpPr>
          <p:cNvPr id="4" name="灯片编号占位符 3"/>
          <p:cNvSpPr>
            <a:spLocks noGrp="1"/>
          </p:cNvSpPr>
          <p:nvPr>
            <p:ph type="sldNum" sz="quarter" idx="5"/>
          </p:nvPr>
        </p:nvSpPr>
        <p:spPr/>
        <p:txBody>
          <a:bodyPr/>
          <a:lstStyle/>
          <a:p>
            <a:fld id="{693058B3-987A-6A45-B91C-84067A2BEF5F}" type="slidenum">
              <a:rPr lang="en-US" smtClean="0"/>
              <a:t>10</a:t>
            </a:fld>
            <a:endParaRPr lang="en-US"/>
          </a:p>
        </p:txBody>
      </p:sp>
    </p:spTree>
    <p:extLst>
      <p:ext uri="{BB962C8B-B14F-4D97-AF65-F5344CB8AC3E}">
        <p14:creationId xmlns:p14="http://schemas.microsoft.com/office/powerpoint/2010/main" val="12984140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Shie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A963CE4-0B47-E14C-9F34-FE73C1C1A4F3}"/>
              </a:ext>
            </a:extLst>
          </p:cNvPr>
          <p:cNvPicPr>
            <a:picLocks noChangeAspect="1"/>
          </p:cNvPicPr>
          <p:nvPr userDrawn="1"/>
        </p:nvPicPr>
        <p:blipFill rotWithShape="1">
          <a:blip r:embed="rId2"/>
          <a:srcRect l="1" t="28434" r="25845" b="9306"/>
          <a:stretch/>
        </p:blipFill>
        <p:spPr>
          <a:xfrm>
            <a:off x="-1" y="0"/>
            <a:ext cx="12192001" cy="6824250"/>
          </a:xfrm>
          <a:prstGeom prst="rect">
            <a:avLst/>
          </a:prstGeom>
        </p:spPr>
      </p:pic>
      <p:pic>
        <p:nvPicPr>
          <p:cNvPr id="21" name="Picture 20">
            <a:extLst>
              <a:ext uri="{FF2B5EF4-FFF2-40B4-BE49-F238E27FC236}">
                <a16:creationId xmlns:a16="http://schemas.microsoft.com/office/drawing/2014/main" id="{F9E3BA62-8BB3-B747-9E3E-15AA957B80D0}"/>
              </a:ext>
              <a:ext uri="{C183D7F6-B498-43B3-948B-1728B52AA6E4}">
                <adec:decorative xmlns:adec="http://schemas.microsoft.com/office/drawing/2017/decorative" val="1"/>
              </a:ext>
            </a:extLst>
          </p:cNvPr>
          <p:cNvPicPr>
            <a:picLocks noChangeAspect="1"/>
          </p:cNvPicPr>
          <p:nvPr userDrawn="1"/>
        </p:nvPicPr>
        <p:blipFill>
          <a:blip r:embed="rId3">
            <a:alphaModFix amt="80000"/>
          </a:blip>
          <a:srcRect/>
          <a:stretch/>
        </p:blipFill>
        <p:spPr>
          <a:xfrm>
            <a:off x="-2703201" y="-2649403"/>
            <a:ext cx="9640714" cy="12476217"/>
          </a:xfrm>
          <a:prstGeom prst="rect">
            <a:avLst/>
          </a:prstGeom>
        </p:spPr>
      </p:pic>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5" name="Group 14">
            <a:extLst>
              <a:ext uri="{FF2B5EF4-FFF2-40B4-BE49-F238E27FC236}">
                <a16:creationId xmlns:a16="http://schemas.microsoft.com/office/drawing/2014/main" id="{26A5BA48-AFE1-5E44-A9C5-06E7B917E328}"/>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E80D7907-C9D3-3549-909B-0DF4C37BE50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F11A4FFB-2DA6-B041-8E46-A9F639194E56}"/>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8AFD6274-0791-934D-9895-1D69E96EC51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9" name="Picture 28">
              <a:extLst>
                <a:ext uri="{FF2B5EF4-FFF2-40B4-BE49-F238E27FC236}">
                  <a16:creationId xmlns:a16="http://schemas.microsoft.com/office/drawing/2014/main" id="{3874AEBB-E874-8448-8608-9D9CEE764C0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30" name="Straight Connector 29">
              <a:extLst>
                <a:ext uri="{FF2B5EF4-FFF2-40B4-BE49-F238E27FC236}">
                  <a16:creationId xmlns:a16="http://schemas.microsoft.com/office/drawing/2014/main" id="{AB065AF6-9149-3648-8E45-2ACA8FA07ED1}"/>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D170052-8987-EA41-9962-ED4E6D421F63}"/>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B5ACAA2-15A7-A242-95F3-F25F41B673C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 name="Slide Number Placeholder 3">
            <a:extLst>
              <a:ext uri="{FF2B5EF4-FFF2-40B4-BE49-F238E27FC236}">
                <a16:creationId xmlns:a16="http://schemas.microsoft.com/office/drawing/2014/main" id="{B9C473B1-050A-A247-ADA5-767EBF554207}"/>
              </a:ext>
            </a:extLst>
          </p:cNvPr>
          <p:cNvSpPr>
            <a:spLocks noGrp="1"/>
          </p:cNvSpPr>
          <p:nvPr>
            <p:ph type="sldNum" sz="quarter" idx="10"/>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4134530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Section Header Maroon">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8B395A-ABD1-784B-A94A-7A6283C5448E}"/>
              </a:ext>
            </a:extLst>
          </p:cNvPr>
          <p:cNvSpPr/>
          <p:nvPr/>
        </p:nvSpPr>
        <p:spPr>
          <a:xfrm>
            <a:off x="0" y="3"/>
            <a:ext cx="12192000" cy="6865237"/>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bg1">
                    <a:lumMod val="95000"/>
                  </a:schemeClr>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7" name="Group 16">
            <a:extLst>
              <a:ext uri="{FF2B5EF4-FFF2-40B4-BE49-F238E27FC236}">
                <a16:creationId xmlns:a16="http://schemas.microsoft.com/office/drawing/2014/main" id="{89880606-C0DA-1244-B23A-CDDC05B4C63A}"/>
              </a:ext>
            </a:extLst>
          </p:cNvPr>
          <p:cNvGrpSpPr/>
          <p:nvPr userDrawn="1"/>
        </p:nvGrpSpPr>
        <p:grpSpPr>
          <a:xfrm>
            <a:off x="1" y="6353339"/>
            <a:ext cx="12192000" cy="470918"/>
            <a:chOff x="0" y="6395648"/>
            <a:chExt cx="12192000" cy="470918"/>
          </a:xfrm>
        </p:grpSpPr>
        <p:sp>
          <p:nvSpPr>
            <p:cNvPr id="18" name="Rectangle 17">
              <a:extLst>
                <a:ext uri="{FF2B5EF4-FFF2-40B4-BE49-F238E27FC236}">
                  <a16:creationId xmlns:a16="http://schemas.microsoft.com/office/drawing/2014/main" id="{D54CFDE2-E6EB-A345-957E-50A4ECD423D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8" name="Straight Connector 27">
              <a:extLst>
                <a:ext uri="{FF2B5EF4-FFF2-40B4-BE49-F238E27FC236}">
                  <a16:creationId xmlns:a16="http://schemas.microsoft.com/office/drawing/2014/main" id="{5BD39B1C-C9BE-9F4C-88E3-EF2E97B7E504}"/>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1853C0E5-BAE9-8B41-90FD-2C57873CFE8C}"/>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BEBA8EAE-BF5A-486C-A8C5-ECC9F3942E4B}">
                <a14:imgProps xmlns:a14="http://schemas.microsoft.com/office/drawing/2010/main">
                  <a14:imgLayer r:embed="rId3">
                    <a14:imgEffect>
                      <a14:artisticGlowEdges trans="80000"/>
                    </a14:imgEffect>
                  </a14:imgLayer>
                </a14:imgProps>
              </a:ext>
            </a:extLst>
          </a:blip>
          <a:srcRect/>
          <a:stretch/>
        </p:blipFill>
        <p:spPr>
          <a:xfrm>
            <a:off x="9427464" y="0"/>
            <a:ext cx="3836416" cy="3356864"/>
          </a:xfrm>
          <a:prstGeom prst="rect">
            <a:avLst/>
          </a:prstGeom>
        </p:spPr>
      </p:pic>
      <p:pic>
        <p:nvPicPr>
          <p:cNvPr id="8" name="Picture 7" descr="Text&#10;&#10;Description automatically generated">
            <a:extLst>
              <a:ext uri="{FF2B5EF4-FFF2-40B4-BE49-F238E27FC236}">
                <a16:creationId xmlns:a16="http://schemas.microsoft.com/office/drawing/2014/main" id="{47F9D62D-0335-D749-ABC8-189E481A3C31}"/>
              </a:ext>
            </a:extLst>
          </p:cNvPr>
          <p:cNvPicPr>
            <a:picLocks noChangeAspect="1"/>
          </p:cNvPicPr>
          <p:nvPr userDrawn="1"/>
        </p:nvPicPr>
        <p:blipFill>
          <a:blip r:embed="rId4"/>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2014073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580603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
            <a:ext cx="10515600" cy="1325563"/>
          </a:xfrm>
        </p:spPr>
        <p:txBody>
          <a:bodyPr/>
          <a:lstStyle>
            <a:lvl1pPr>
              <a:defRPr b="0" i="0"/>
            </a:lvl1pPr>
          </a:lstStyle>
          <a:p>
            <a:r>
              <a:rPr lang="en-US" dirty="0"/>
              <a:t>Click to edit Master title style</a:t>
            </a:r>
          </a:p>
        </p:txBody>
      </p:sp>
      <p:sp>
        <p:nvSpPr>
          <p:cNvPr id="3" name="Text Placeholder 2"/>
          <p:cNvSpPr>
            <a:spLocks noGrp="1"/>
          </p:cNvSpPr>
          <p:nvPr>
            <p:ph type="body" idx="1" hasCustomPrompt="1"/>
          </p:nvPr>
        </p:nvSpPr>
        <p:spPr>
          <a:xfrm>
            <a:off x="839789" y="1681163"/>
            <a:ext cx="5157787"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9" y="2505078"/>
            <a:ext cx="5157787"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172202" y="1681163"/>
            <a:ext cx="5183188" cy="823912"/>
          </a:xfrm>
        </p:spPr>
        <p:txBody>
          <a:bodyPr anchor="ctr" anchorCtr="0">
            <a:normAutofit/>
          </a:bodyPr>
          <a:lstStyle>
            <a:lvl1pPr marL="0" indent="0">
              <a:buNone/>
              <a:defRPr sz="1800" b="0" i="0">
                <a:solidFill>
                  <a:srgbClr val="8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2" y="2505078"/>
            <a:ext cx="5183188" cy="3400425"/>
          </a:xfrm>
        </p:spPr>
        <p:txBody>
          <a:bodyPr/>
          <a:lstStyle>
            <a:lvl1pPr>
              <a:defRPr sz="2400" b="0" i="0"/>
            </a:lvl1pPr>
            <a:lvl2pPr>
              <a:defRPr sz="2000" b="0" i="0"/>
            </a:lvl2pPr>
            <a:lvl3pPr>
              <a:defRPr sz="1800" b="0" i="0"/>
            </a:lvl3pPr>
            <a:lvl4pPr>
              <a:defRPr sz="1600" b="0" i="0"/>
            </a:lvl4pPr>
            <a:lvl5pP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3102847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Tree>
    <p:extLst>
      <p:ext uri="{BB962C8B-B14F-4D97-AF65-F5344CB8AC3E}">
        <p14:creationId xmlns:p14="http://schemas.microsoft.com/office/powerpoint/2010/main" val="1818428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9976063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
        <p:nvSpPr>
          <p:cNvPr id="11" name="Title 10">
            <a:extLst>
              <a:ext uri="{FF2B5EF4-FFF2-40B4-BE49-F238E27FC236}">
                <a16:creationId xmlns:a16="http://schemas.microsoft.com/office/drawing/2014/main" id="{90B90FFB-1D8E-AF4C-A20C-D4A3B8A3AA1F}"/>
              </a:ext>
            </a:extLst>
          </p:cNvPr>
          <p:cNvSpPr>
            <a:spLocks noGrp="1"/>
          </p:cNvSpPr>
          <p:nvPr>
            <p:ph type="title"/>
          </p:nvPr>
        </p:nvSpPr>
        <p:spPr/>
        <p:txBody>
          <a:bodyPr/>
          <a:lstStyle>
            <a:lvl1pPr>
              <a:defRPr b="0" i="0"/>
            </a:lvl1pPr>
          </a:lstStyle>
          <a:p>
            <a:r>
              <a:rPr lang="en-US" dirty="0"/>
              <a:t>Click to edit Master title style</a:t>
            </a:r>
          </a:p>
        </p:txBody>
      </p:sp>
      <p:sp>
        <p:nvSpPr>
          <p:cNvPr id="8" name="Picture Placeholder 2">
            <a:extLst>
              <a:ext uri="{FF2B5EF4-FFF2-40B4-BE49-F238E27FC236}">
                <a16:creationId xmlns:a16="http://schemas.microsoft.com/office/drawing/2014/main" id="{0F7EFA50-3B63-3A4E-837C-38C854BE218D}"/>
              </a:ext>
            </a:extLst>
          </p:cNvPr>
          <p:cNvSpPr>
            <a:spLocks noGrp="1"/>
          </p:cNvSpPr>
          <p:nvPr>
            <p:ph type="pic" idx="1"/>
          </p:nvPr>
        </p:nvSpPr>
        <p:spPr>
          <a:xfrm>
            <a:off x="838203" y="1811867"/>
            <a:ext cx="3356036" cy="2047752"/>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Text Placeholder 3">
            <a:extLst>
              <a:ext uri="{FF2B5EF4-FFF2-40B4-BE49-F238E27FC236}">
                <a16:creationId xmlns:a16="http://schemas.microsoft.com/office/drawing/2014/main" id="{17E8FA33-8160-E84B-9F98-0A2BFB2A2917}"/>
              </a:ext>
            </a:extLst>
          </p:cNvPr>
          <p:cNvSpPr>
            <a:spLocks noGrp="1"/>
          </p:cNvSpPr>
          <p:nvPr>
            <p:ph type="body" sz="half" idx="2"/>
          </p:nvPr>
        </p:nvSpPr>
        <p:spPr>
          <a:xfrm>
            <a:off x="838201" y="3995065"/>
            <a:ext cx="3356035"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3" name="Text Placeholder 3">
            <a:extLst>
              <a:ext uri="{FF2B5EF4-FFF2-40B4-BE49-F238E27FC236}">
                <a16:creationId xmlns:a16="http://schemas.microsoft.com/office/drawing/2014/main" id="{17B00556-D0CC-204C-9B94-C8062981F511}"/>
              </a:ext>
            </a:extLst>
          </p:cNvPr>
          <p:cNvSpPr>
            <a:spLocks noGrp="1"/>
          </p:cNvSpPr>
          <p:nvPr>
            <p:ph type="body" sz="half" idx="15"/>
          </p:nvPr>
        </p:nvSpPr>
        <p:spPr>
          <a:xfrm>
            <a:off x="4417013" y="3995065"/>
            <a:ext cx="3357971"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42899E92-C4B9-4144-ADBA-EF18DD116823}"/>
              </a:ext>
            </a:extLst>
          </p:cNvPr>
          <p:cNvSpPr>
            <a:spLocks noGrp="1"/>
          </p:cNvSpPr>
          <p:nvPr>
            <p:ph type="body" sz="half" idx="16"/>
          </p:nvPr>
        </p:nvSpPr>
        <p:spPr>
          <a:xfrm>
            <a:off x="7995828" y="3995065"/>
            <a:ext cx="3357969" cy="1128713"/>
          </a:xfrm>
        </p:spPr>
        <p:txBody>
          <a:bodyPr/>
          <a:lstStyle>
            <a:lvl1pPr marL="0" indent="0">
              <a:buNone/>
              <a:defRPr sz="1600" b="0" i="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5" name="Picture Placeholder 2">
            <a:extLst>
              <a:ext uri="{FF2B5EF4-FFF2-40B4-BE49-F238E27FC236}">
                <a16:creationId xmlns:a16="http://schemas.microsoft.com/office/drawing/2014/main" id="{C631A6A1-A439-A143-ABEA-DDB2D12F1818}"/>
              </a:ext>
            </a:extLst>
          </p:cNvPr>
          <p:cNvSpPr>
            <a:spLocks noGrp="1"/>
          </p:cNvSpPr>
          <p:nvPr>
            <p:ph type="pic" idx="17"/>
          </p:nvPr>
        </p:nvSpPr>
        <p:spPr>
          <a:xfrm>
            <a:off x="4417015"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6" name="Picture Placeholder 2">
            <a:extLst>
              <a:ext uri="{FF2B5EF4-FFF2-40B4-BE49-F238E27FC236}">
                <a16:creationId xmlns:a16="http://schemas.microsoft.com/office/drawing/2014/main" id="{5E8AC718-D08E-D142-ABDD-8F7BAA4AC98E}"/>
              </a:ext>
            </a:extLst>
          </p:cNvPr>
          <p:cNvSpPr>
            <a:spLocks noGrp="1"/>
          </p:cNvSpPr>
          <p:nvPr>
            <p:ph type="pic" idx="18"/>
          </p:nvPr>
        </p:nvSpPr>
        <p:spPr>
          <a:xfrm>
            <a:off x="7995827" y="1811870"/>
            <a:ext cx="3357972" cy="2048933"/>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Tree>
    <p:extLst>
      <p:ext uri="{BB962C8B-B14F-4D97-AF65-F5344CB8AC3E}">
        <p14:creationId xmlns:p14="http://schemas.microsoft.com/office/powerpoint/2010/main" val="104946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4 Picture Stacked">
    <p:spTree>
      <p:nvGrpSpPr>
        <p:cNvPr id="1" name=""/>
        <p:cNvGrpSpPr/>
        <p:nvPr/>
      </p:nvGrpSpPr>
      <p:grpSpPr>
        <a:xfrm>
          <a:off x="0" y="0"/>
          <a:ext cx="0" cy="0"/>
          <a:chOff x="0" y="0"/>
          <a:chExt cx="0" cy="0"/>
        </a:xfrm>
      </p:grpSpPr>
      <p:sp>
        <p:nvSpPr>
          <p:cNvPr id="13" name="Picture Placeholder 2">
            <a:extLst>
              <a:ext uri="{FF2B5EF4-FFF2-40B4-BE49-F238E27FC236}">
                <a16:creationId xmlns:a16="http://schemas.microsoft.com/office/drawing/2014/main" id="{C10E13E9-A40B-8242-87D0-21EA016AAB43}"/>
              </a:ext>
            </a:extLst>
          </p:cNvPr>
          <p:cNvSpPr>
            <a:spLocks noGrp="1"/>
          </p:cNvSpPr>
          <p:nvPr>
            <p:ph type="pic" idx="16"/>
          </p:nvPr>
        </p:nvSpPr>
        <p:spPr>
          <a:xfrm>
            <a:off x="2" y="3231643"/>
            <a:ext cx="6065519" cy="3184256"/>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4" name="Picture Placeholder 2">
            <a:extLst>
              <a:ext uri="{FF2B5EF4-FFF2-40B4-BE49-F238E27FC236}">
                <a16:creationId xmlns:a16="http://schemas.microsoft.com/office/drawing/2014/main" id="{CBE66D83-505F-514A-94A7-9B6AE6877B0C}"/>
              </a:ext>
            </a:extLst>
          </p:cNvPr>
          <p:cNvSpPr>
            <a:spLocks noGrp="1"/>
          </p:cNvSpPr>
          <p:nvPr>
            <p:ph type="pic" idx="17"/>
          </p:nvPr>
        </p:nvSpPr>
        <p:spPr>
          <a:xfrm>
            <a:off x="6126480" y="3231643"/>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0" name="Picture Placeholder 2">
            <a:extLst>
              <a:ext uri="{FF2B5EF4-FFF2-40B4-BE49-F238E27FC236}">
                <a16:creationId xmlns:a16="http://schemas.microsoft.com/office/drawing/2014/main" id="{A11E4A28-1755-3844-AD33-415D78C99D81}"/>
              </a:ext>
            </a:extLst>
          </p:cNvPr>
          <p:cNvSpPr>
            <a:spLocks noGrp="1"/>
          </p:cNvSpPr>
          <p:nvPr>
            <p:ph type="pic" idx="14"/>
          </p:nvPr>
        </p:nvSpPr>
        <p:spPr>
          <a:xfrm>
            <a:off x="0" y="2"/>
            <a:ext cx="6065520"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12" name="Picture Placeholder 2">
            <a:extLst>
              <a:ext uri="{FF2B5EF4-FFF2-40B4-BE49-F238E27FC236}">
                <a16:creationId xmlns:a16="http://schemas.microsoft.com/office/drawing/2014/main" id="{257D2046-3B53-4544-9BDB-18F56371C74D}"/>
              </a:ext>
            </a:extLst>
          </p:cNvPr>
          <p:cNvSpPr>
            <a:spLocks noGrp="1"/>
          </p:cNvSpPr>
          <p:nvPr>
            <p:ph type="pic" idx="15"/>
          </p:nvPr>
        </p:nvSpPr>
        <p:spPr>
          <a:xfrm>
            <a:off x="6126480" y="2"/>
            <a:ext cx="6065523" cy="3172968"/>
          </a:xfrm>
        </p:spPr>
        <p:txBody>
          <a:bodyPr/>
          <a:lstStyle>
            <a:lvl1pPr marL="0" indent="0">
              <a:buNone/>
              <a:defRPr sz="3200" b="0" i="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grpSp>
        <p:nvGrpSpPr>
          <p:cNvPr id="15" name="Group 14">
            <a:extLst>
              <a:ext uri="{FF2B5EF4-FFF2-40B4-BE49-F238E27FC236}">
                <a16:creationId xmlns:a16="http://schemas.microsoft.com/office/drawing/2014/main" id="{59113D8F-5565-DD41-BF67-678D23803461}"/>
              </a:ext>
            </a:extLst>
          </p:cNvPr>
          <p:cNvGrpSpPr/>
          <p:nvPr userDrawn="1"/>
        </p:nvGrpSpPr>
        <p:grpSpPr>
          <a:xfrm>
            <a:off x="0" y="6395644"/>
            <a:ext cx="12192000" cy="470922"/>
            <a:chOff x="0" y="6395644"/>
            <a:chExt cx="12192000" cy="470922"/>
          </a:xfrm>
        </p:grpSpPr>
        <p:sp>
          <p:nvSpPr>
            <p:cNvPr id="16" name="Rectangle 15">
              <a:extLst>
                <a:ext uri="{FF2B5EF4-FFF2-40B4-BE49-F238E27FC236}">
                  <a16:creationId xmlns:a16="http://schemas.microsoft.com/office/drawing/2014/main" id="{D3EEC998-5A27-9346-81A2-F9B3545521BA}"/>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E95D0983-302A-8E44-935E-E9CF14A3B014}"/>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8015891E-6C12-7A4A-9019-596974DFB3B1}"/>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4" name="Picture 23">
              <a:extLst>
                <a:ext uri="{FF2B5EF4-FFF2-40B4-BE49-F238E27FC236}">
                  <a16:creationId xmlns:a16="http://schemas.microsoft.com/office/drawing/2014/main" id="{EA8CE5FE-A213-BB49-8ADF-88DBCC642A6C}"/>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5" name="Straight Connector 24">
              <a:extLst>
                <a:ext uri="{FF2B5EF4-FFF2-40B4-BE49-F238E27FC236}">
                  <a16:creationId xmlns:a16="http://schemas.microsoft.com/office/drawing/2014/main" id="{839B5F19-F9FD-9945-B1B4-5CE6811368C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D948919-2B39-9F40-BEC5-4401D0782DF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1FC6DE8-7C84-554C-B3A1-A637C6377DF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Slide Number Placeholder 6">
            <a:extLst>
              <a:ext uri="{FF2B5EF4-FFF2-40B4-BE49-F238E27FC236}">
                <a16:creationId xmlns:a16="http://schemas.microsoft.com/office/drawing/2014/main" id="{14DCFD0A-EE5E-3E41-9808-9D111F540CBC}"/>
              </a:ext>
            </a:extLst>
          </p:cNvPr>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380514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losing Slide Grey Bar">
    <p:bg>
      <p:bgPr>
        <a:solidFill>
          <a:schemeClr val="bg1"/>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B31D2FB2-72E8-654B-BDC3-440102A15E06}"/>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3" name="Rectangle 22">
              <a:extLst>
                <a:ext uri="{FF2B5EF4-FFF2-40B4-BE49-F238E27FC236}">
                  <a16:creationId xmlns:a16="http://schemas.microsoft.com/office/drawing/2014/main" id="{7D659737-1021-E747-89B3-76FB616933A4}"/>
                </a:ext>
              </a:extLst>
            </p:cNvPr>
            <p:cNvSpPr/>
            <p:nvPr userDrawn="1"/>
          </p:nvSpPr>
          <p:spPr>
            <a:xfrm>
              <a:off x="5303520" y="0"/>
              <a:ext cx="3732588"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4" name="Picture 23">
              <a:extLst>
                <a:ext uri="{FF2B5EF4-FFF2-40B4-BE49-F238E27FC236}">
                  <a16:creationId xmlns:a16="http://schemas.microsoft.com/office/drawing/2014/main" id="{942803AD-AA31-3A44-8C9A-BA97BCD301A4}"/>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16" name="Group 15">
            <a:extLst>
              <a:ext uri="{FF2B5EF4-FFF2-40B4-BE49-F238E27FC236}">
                <a16:creationId xmlns:a16="http://schemas.microsoft.com/office/drawing/2014/main" id="{59B499C2-3DE5-514E-B209-26F56500FA87}"/>
              </a:ext>
            </a:extLst>
          </p:cNvPr>
          <p:cNvGrpSpPr/>
          <p:nvPr userDrawn="1"/>
        </p:nvGrpSpPr>
        <p:grpSpPr>
          <a:xfrm>
            <a:off x="0" y="6395648"/>
            <a:ext cx="12192000" cy="470918"/>
            <a:chOff x="0" y="6395648"/>
            <a:chExt cx="12192000" cy="470918"/>
          </a:xfrm>
        </p:grpSpPr>
        <p:sp>
          <p:nvSpPr>
            <p:cNvPr id="18" name="Rectangle 17">
              <a:extLst>
                <a:ext uri="{FF2B5EF4-FFF2-40B4-BE49-F238E27FC236}">
                  <a16:creationId xmlns:a16="http://schemas.microsoft.com/office/drawing/2014/main" id="{60ED4D4F-AC78-4449-BA53-42FFD88FDE0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26" name="Straight Connector 25">
              <a:extLst>
                <a:ext uri="{FF2B5EF4-FFF2-40B4-BE49-F238E27FC236}">
                  <a16:creationId xmlns:a16="http://schemas.microsoft.com/office/drawing/2014/main" id="{BE02FBD5-1048-6C42-A32F-B6FF988FF74A}"/>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pic>
        <p:nvPicPr>
          <p:cNvPr id="15" name="Picture 14" descr="Text&#10;&#10;Description automatically generated">
            <a:extLst>
              <a:ext uri="{FF2B5EF4-FFF2-40B4-BE49-F238E27FC236}">
                <a16:creationId xmlns:a16="http://schemas.microsoft.com/office/drawing/2014/main" id="{9FF5E6F0-E756-AD40-B266-CE22F4CD76A5}"/>
              </a:ext>
            </a:extLst>
          </p:cNvPr>
          <p:cNvPicPr>
            <a:picLocks noChangeAspect="1"/>
          </p:cNvPicPr>
          <p:nvPr userDrawn="1"/>
        </p:nvPicPr>
        <p:blipFill>
          <a:blip r:embed="rId3"/>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196061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Shie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41B7554-0594-584B-919D-1DF1A71D1E15}"/>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13" name="Picture 12">
              <a:extLst>
                <a:ext uri="{FF2B5EF4-FFF2-40B4-BE49-F238E27FC236}">
                  <a16:creationId xmlns:a16="http://schemas.microsoft.com/office/drawing/2014/main" id="{DC2FF98D-B38B-4E4F-A7D3-EFDE30DF1B01}"/>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14" name="Picture 13">
              <a:extLst>
                <a:ext uri="{FF2B5EF4-FFF2-40B4-BE49-F238E27FC236}">
                  <a16:creationId xmlns:a16="http://schemas.microsoft.com/office/drawing/2014/main" id="{C0EA7C03-7F17-CF4E-91C2-9F463E1BDA25}"/>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18" name="Group 17">
            <a:extLst>
              <a:ext uri="{FF2B5EF4-FFF2-40B4-BE49-F238E27FC236}">
                <a16:creationId xmlns:a16="http://schemas.microsoft.com/office/drawing/2014/main" id="{453E5C16-F0BD-5F46-97A8-CEDF94F42EED}"/>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D8E1EF7D-E655-2A49-9DEE-EC8AD2225E5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0" name="Picture 19">
              <a:extLst>
                <a:ext uri="{FF2B5EF4-FFF2-40B4-BE49-F238E27FC236}">
                  <a16:creationId xmlns:a16="http://schemas.microsoft.com/office/drawing/2014/main" id="{6F566C16-C310-8747-A5D4-D3BBDF298DC8}"/>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1" name="Picture 20">
              <a:extLst>
                <a:ext uri="{FF2B5EF4-FFF2-40B4-BE49-F238E27FC236}">
                  <a16:creationId xmlns:a16="http://schemas.microsoft.com/office/drawing/2014/main" id="{3804ACBA-7D52-3048-90F9-2E5A92B42647}"/>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CF591FCF-6710-3B47-A27A-B39CABD128E2}"/>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65925706-8E66-E649-919D-D820B55EC1A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D8E2732-D8C0-B54D-8A5C-D2D2DA2B4B9D}"/>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DE44246-B7C8-B34C-8C09-B5BB65F4229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812616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Grey Phoenix">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6A13415-5C23-C347-8FD4-FCC01FDDBED9}"/>
              </a:ext>
            </a:extLst>
          </p:cNvPr>
          <p:cNvGrpSpPr/>
          <p:nvPr userDrawn="1"/>
        </p:nvGrpSpPr>
        <p:grpSpPr>
          <a:xfrm>
            <a:off x="0" y="6395644"/>
            <a:ext cx="12192000" cy="470922"/>
            <a:chOff x="0" y="6395644"/>
            <a:chExt cx="12192000" cy="470922"/>
          </a:xfrm>
        </p:grpSpPr>
        <p:sp>
          <p:nvSpPr>
            <p:cNvPr id="14" name="Rectangle 13">
              <a:extLst>
                <a:ext uri="{FF2B5EF4-FFF2-40B4-BE49-F238E27FC236}">
                  <a16:creationId xmlns:a16="http://schemas.microsoft.com/office/drawing/2014/main" id="{66D88F65-95EA-794A-84D9-561E25623B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EF2065E5-A0DB-D342-872B-518266928970}"/>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7" name="Picture 16">
              <a:extLst>
                <a:ext uri="{FF2B5EF4-FFF2-40B4-BE49-F238E27FC236}">
                  <a16:creationId xmlns:a16="http://schemas.microsoft.com/office/drawing/2014/main" id="{1E68B7D1-B803-C641-9681-DF4B3C70FC56}"/>
                </a:ext>
              </a:extLst>
            </p:cNvPr>
            <p:cNvPicPr>
              <a:picLocks noChangeAspect="1"/>
            </p:cNvPicPr>
            <p:nvPr userDrawn="1"/>
          </p:nvPicPr>
          <p:blipFill>
            <a:blip r:embed="rId3"/>
            <a:srcRect/>
            <a:stretch/>
          </p:blipFill>
          <p:spPr>
            <a:xfrm>
              <a:off x="4110607" y="6395644"/>
              <a:ext cx="2088055" cy="462356"/>
            </a:xfrm>
            <a:prstGeom prst="rect">
              <a:avLst/>
            </a:prstGeom>
          </p:spPr>
        </p:pic>
        <p:cxnSp>
          <p:nvCxnSpPr>
            <p:cNvPr id="22" name="Straight Connector 21">
              <a:extLst>
                <a:ext uri="{FF2B5EF4-FFF2-40B4-BE49-F238E27FC236}">
                  <a16:creationId xmlns:a16="http://schemas.microsoft.com/office/drawing/2014/main" id="{DEED2DC2-9202-A944-8C6A-0589E3A79603}"/>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5BA4F2D5-BFD8-7C41-B78C-F5640F5D4337}"/>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5E420895-B2CF-EF4A-B9B1-CB48B3E4556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C3B47EB-28B4-E243-9BB4-C94F69D366DD}"/>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pic>
        <p:nvPicPr>
          <p:cNvPr id="15" name="Picture 14">
            <a:extLst>
              <a:ext uri="{FF2B5EF4-FFF2-40B4-BE49-F238E27FC236}">
                <a16:creationId xmlns:a16="http://schemas.microsoft.com/office/drawing/2014/main" id="{21A3D350-3A11-F04D-9DBD-7AF23535D979}"/>
              </a:ext>
              <a:ext uri="{C183D7F6-B498-43B3-948B-1728B52AA6E4}">
                <adec:decorative xmlns:adec="http://schemas.microsoft.com/office/drawing/2017/decorative" val="1"/>
              </a:ext>
            </a:extLst>
          </p:cNvPr>
          <p:cNvPicPr>
            <a:picLocks noChangeAspect="1"/>
          </p:cNvPicPr>
          <p:nvPr userDrawn="1"/>
        </p:nvPicPr>
        <p:blipFill>
          <a:blip r:embed="rId5">
            <a:alphaModFix amt="15000"/>
          </a:blip>
          <a:srcRect/>
          <a:stretch/>
        </p:blipFill>
        <p:spPr>
          <a:xfrm>
            <a:off x="8307457" y="750290"/>
            <a:ext cx="5773549" cy="5051855"/>
          </a:xfrm>
          <a:prstGeom prst="rect">
            <a:avLst/>
          </a:prstGeom>
        </p:spPr>
      </p:pic>
    </p:spTree>
    <p:extLst>
      <p:ext uri="{BB962C8B-B14F-4D97-AF65-F5344CB8AC3E}">
        <p14:creationId xmlns:p14="http://schemas.microsoft.com/office/powerpoint/2010/main" val="118942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Image Background Ba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CC0828-A75B-F849-8641-3DEDF618C8F3}"/>
              </a:ext>
            </a:extLst>
          </p:cNvPr>
          <p:cNvPicPr>
            <a:picLocks noChangeAspect="1"/>
          </p:cNvPicPr>
          <p:nvPr userDrawn="1"/>
        </p:nvPicPr>
        <p:blipFill rotWithShape="1">
          <a:blip r:embed="rId2"/>
          <a:srcRect t="28434" r="25845" b="9209"/>
          <a:stretch/>
        </p:blipFill>
        <p:spPr>
          <a:xfrm>
            <a:off x="-1" y="0"/>
            <a:ext cx="12192000" cy="6834819"/>
          </a:xfrm>
          <a:prstGeom prst="rect">
            <a:avLst/>
          </a:prstGeom>
        </p:spPr>
      </p:pic>
      <p:sp>
        <p:nvSpPr>
          <p:cNvPr id="12" name="Rectangle 11">
            <a:extLst>
              <a:ext uri="{FF2B5EF4-FFF2-40B4-BE49-F238E27FC236}">
                <a16:creationId xmlns:a16="http://schemas.microsoft.com/office/drawing/2014/main" id="{EE9FA067-2C4D-C14D-A888-A679E57BB2C3}"/>
              </a:ext>
              <a:ext uri="{C183D7F6-B498-43B3-948B-1728B52AA6E4}">
                <adec:decorative xmlns:adec="http://schemas.microsoft.com/office/drawing/2017/decorative" val="1"/>
              </a:ext>
            </a:extLst>
          </p:cNvPr>
          <p:cNvSpPr/>
          <p:nvPr userDrawn="1"/>
        </p:nvSpPr>
        <p:spPr>
          <a:xfrm>
            <a:off x="-1" y="-15888"/>
            <a:ext cx="5306907" cy="647501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dirty="0">
              <a:latin typeface="Helvetica" pitchFamily="2" charset="0"/>
            </a:endParaRPr>
          </a:p>
        </p:txBody>
      </p:sp>
      <p:sp>
        <p:nvSpPr>
          <p:cNvPr id="2" name="Title 1"/>
          <p:cNvSpPr>
            <a:spLocks noGrp="1"/>
          </p:cNvSpPr>
          <p:nvPr>
            <p:ph type="ctrTitle"/>
          </p:nvPr>
        </p:nvSpPr>
        <p:spPr>
          <a:xfrm>
            <a:off x="914400" y="1201106"/>
            <a:ext cx="3776134" cy="2387600"/>
          </a:xfrm>
        </p:spPr>
        <p:txBody>
          <a:bodyPr anchor="b">
            <a:no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950580" y="3680781"/>
            <a:ext cx="3739954" cy="623598"/>
          </a:xfrm>
        </p:spPr>
        <p:txBody>
          <a:bodyPr>
            <a:noAutofit/>
          </a:bodyPr>
          <a:lstStyle>
            <a:lvl1pPr marL="0" indent="0" algn="l">
              <a:buNone/>
              <a:defRPr sz="1800" b="0" i="0">
                <a:solidFill>
                  <a:schemeClr val="tx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15" name="Group 14">
            <a:extLst>
              <a:ext uri="{FF2B5EF4-FFF2-40B4-BE49-F238E27FC236}">
                <a16:creationId xmlns:a16="http://schemas.microsoft.com/office/drawing/2014/main" id="{F37163BF-3A81-2549-BBA1-DD2297BF2E61}"/>
              </a:ext>
            </a:extLst>
          </p:cNvPr>
          <p:cNvGrpSpPr/>
          <p:nvPr userDrawn="1"/>
        </p:nvGrpSpPr>
        <p:grpSpPr>
          <a:xfrm>
            <a:off x="0" y="6395644"/>
            <a:ext cx="12192000" cy="477224"/>
            <a:chOff x="0" y="6395644"/>
            <a:chExt cx="12192000" cy="477224"/>
          </a:xfrm>
        </p:grpSpPr>
        <p:sp>
          <p:nvSpPr>
            <p:cNvPr id="16" name="Rectangle 15">
              <a:extLst>
                <a:ext uri="{FF2B5EF4-FFF2-40B4-BE49-F238E27FC236}">
                  <a16:creationId xmlns:a16="http://schemas.microsoft.com/office/drawing/2014/main" id="{36AB37B8-08AE-A24D-9A15-E005CE6538B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7" name="Picture 16">
              <a:extLst>
                <a:ext uri="{FF2B5EF4-FFF2-40B4-BE49-F238E27FC236}">
                  <a16:creationId xmlns:a16="http://schemas.microsoft.com/office/drawing/2014/main" id="{68DDB43C-FB49-224C-8652-7BE6DDE9E0BB}"/>
                </a:ext>
              </a:extLst>
            </p:cNvPr>
            <p:cNvPicPr>
              <a:picLocks noChangeAspect="1"/>
            </p:cNvPicPr>
            <p:nvPr userDrawn="1"/>
          </p:nvPicPr>
          <p:blipFill>
            <a:blip r:embed="rId3"/>
            <a:srcRect/>
            <a:stretch/>
          </p:blipFill>
          <p:spPr>
            <a:xfrm>
              <a:off x="559059" y="6421079"/>
              <a:ext cx="2094393" cy="451789"/>
            </a:xfrm>
            <a:prstGeom prst="rect">
              <a:avLst/>
            </a:prstGeom>
          </p:spPr>
        </p:pic>
        <p:pic>
          <p:nvPicPr>
            <p:cNvPr id="18" name="Picture 17">
              <a:extLst>
                <a:ext uri="{FF2B5EF4-FFF2-40B4-BE49-F238E27FC236}">
                  <a16:creationId xmlns:a16="http://schemas.microsoft.com/office/drawing/2014/main" id="{195EF9B5-A787-EA4B-86A6-ED5B1988CF1A}"/>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19" name="Picture 18">
              <a:extLst>
                <a:ext uri="{FF2B5EF4-FFF2-40B4-BE49-F238E27FC236}">
                  <a16:creationId xmlns:a16="http://schemas.microsoft.com/office/drawing/2014/main" id="{6EA3AF97-D04F-8F4A-8167-C306A187B0D9}"/>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9" name="Straight Connector 28">
              <a:extLst>
                <a:ext uri="{FF2B5EF4-FFF2-40B4-BE49-F238E27FC236}">
                  <a16:creationId xmlns:a16="http://schemas.microsoft.com/office/drawing/2014/main" id="{EF1B61ED-8963-3247-B88B-7C128694B709}"/>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B634E0-223B-8C43-8FCE-13571079D93F}"/>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31340C4-4637-9544-AD35-26F6763C7255}"/>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8" name="Slide Number Placeholder 3">
            <a:extLst>
              <a:ext uri="{FF2B5EF4-FFF2-40B4-BE49-F238E27FC236}">
                <a16:creationId xmlns:a16="http://schemas.microsoft.com/office/drawing/2014/main" id="{00C56AA3-E32C-0E48-BEC1-1F1FE93DB4C6}"/>
              </a:ext>
            </a:extLst>
          </p:cNvPr>
          <p:cNvSpPr>
            <a:spLocks noGrp="1"/>
          </p:cNvSpPr>
          <p:nvPr>
            <p:ph type="sldNum" sz="quarter" idx="10"/>
          </p:nvPr>
        </p:nvSpPr>
        <p:spPr>
          <a:xfrm>
            <a:off x="8610601" y="6459132"/>
            <a:ext cx="3432387" cy="365125"/>
          </a:xfrm>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500438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Closing Slide Dark Greystone">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C6DDAAFD-B28B-B347-8A93-5F44BAFD35D5}"/>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5" name="Rectangle 14">
              <a:extLst>
                <a:ext uri="{FF2B5EF4-FFF2-40B4-BE49-F238E27FC236}">
                  <a16:creationId xmlns:a16="http://schemas.microsoft.com/office/drawing/2014/main" id="{D394388C-76E0-6545-A3AB-12CBFD8DCF0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6" name="Picture 15">
              <a:extLst>
                <a:ext uri="{FF2B5EF4-FFF2-40B4-BE49-F238E27FC236}">
                  <a16:creationId xmlns:a16="http://schemas.microsoft.com/office/drawing/2014/main" id="{8722082E-E1DF-634A-A836-3F5F10A936C3}"/>
                </a:ext>
              </a:extLst>
            </p:cNvPr>
            <p:cNvPicPr>
              <a:picLocks noChangeAspect="1"/>
            </p:cNvPicPr>
            <p:nvPr userDrawn="1"/>
          </p:nvPicPr>
          <p:blipFill>
            <a:blip r:embed="rId2">
              <a:alphaModFix amt="30000"/>
            </a:blip>
            <a:srcRect/>
            <a:stretch/>
          </p:blipFill>
          <p:spPr>
            <a:xfrm>
              <a:off x="5156004" y="750290"/>
              <a:ext cx="5773549" cy="5051855"/>
            </a:xfrm>
            <a:prstGeom prst="rect">
              <a:avLst/>
            </a:prstGeom>
          </p:spPr>
        </p:pic>
      </p:grpSp>
      <p:sp>
        <p:nvSpPr>
          <p:cNvPr id="3" name="Text Placeholder 2"/>
          <p:cNvSpPr>
            <a:spLocks noGrp="1"/>
          </p:cNvSpPr>
          <p:nvPr>
            <p:ph type="body" idx="1"/>
          </p:nvPr>
        </p:nvSpPr>
        <p:spPr>
          <a:xfrm>
            <a:off x="831852" y="2430928"/>
            <a:ext cx="5264149" cy="1991782"/>
          </a:xfrm>
        </p:spPr>
        <p:txBody>
          <a:bodyPr>
            <a:normAutofit/>
          </a:bodyPr>
          <a:lstStyle>
            <a:lvl1pPr marL="0" indent="0">
              <a:buNone/>
              <a:defRPr sz="1800" b="0" i="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20" name="Group 19">
            <a:extLst>
              <a:ext uri="{FF2B5EF4-FFF2-40B4-BE49-F238E27FC236}">
                <a16:creationId xmlns:a16="http://schemas.microsoft.com/office/drawing/2014/main" id="{475BAB41-634C-384C-BD5E-EC3DBF8AC7FF}"/>
              </a:ext>
            </a:extLst>
          </p:cNvPr>
          <p:cNvGrpSpPr/>
          <p:nvPr userDrawn="1"/>
        </p:nvGrpSpPr>
        <p:grpSpPr>
          <a:xfrm>
            <a:off x="0" y="6395644"/>
            <a:ext cx="12192000" cy="470922"/>
            <a:chOff x="0" y="6395644"/>
            <a:chExt cx="12192000" cy="470922"/>
          </a:xfrm>
        </p:grpSpPr>
        <p:sp>
          <p:nvSpPr>
            <p:cNvPr id="21" name="Rectangle 20">
              <a:extLst>
                <a:ext uri="{FF2B5EF4-FFF2-40B4-BE49-F238E27FC236}">
                  <a16:creationId xmlns:a16="http://schemas.microsoft.com/office/drawing/2014/main" id="{B4A157C6-DEF5-B642-BB25-3E6B4CA3F128}"/>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392B8B0D-DD6D-3E4F-AF16-D03DD5CD8BEF}"/>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C7EF85D8-837C-A145-B497-D5A8A9513873}"/>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F36674F0-347A-FA45-92A9-58740148D922}"/>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C4EA944C-50C1-D746-9CA5-FCD2C7BCB23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3CEFCA9-6235-B048-8F96-0EFC276B54D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4CD5D1-3EC6-9244-A991-B397D6230A17}"/>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086728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Grey Shield">
    <p:bg>
      <p:bgPr>
        <a:solidFill>
          <a:schemeClr val="bg1"/>
        </a:solid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14DE7D81-13B8-AF4E-B872-344D1FDA58D0}"/>
              </a:ext>
              <a:ext uri="{C183D7F6-B498-43B3-948B-1728B52AA6E4}">
                <adec:decorative xmlns:adec="http://schemas.microsoft.com/office/drawing/2017/decorative" val="1"/>
              </a:ext>
            </a:extLst>
          </p:cNvPr>
          <p:cNvGrpSpPr/>
          <p:nvPr userDrawn="1"/>
        </p:nvGrpSpPr>
        <p:grpSpPr>
          <a:xfrm>
            <a:off x="6995160" y="-2087105"/>
            <a:ext cx="8384488" cy="10850515"/>
            <a:chOff x="3890639" y="-2045539"/>
            <a:chExt cx="8193228" cy="10603002"/>
          </a:xfrm>
        </p:grpSpPr>
        <p:pic>
          <p:nvPicPr>
            <p:cNvPr id="27" name="Picture 26">
              <a:extLst>
                <a:ext uri="{FF2B5EF4-FFF2-40B4-BE49-F238E27FC236}">
                  <a16:creationId xmlns:a16="http://schemas.microsoft.com/office/drawing/2014/main" id="{DB044032-08FC-B844-88A8-08FDA25149DC}"/>
                </a:ext>
              </a:extLst>
            </p:cNvPr>
            <p:cNvPicPr>
              <a:picLocks noChangeAspect="1"/>
            </p:cNvPicPr>
            <p:nvPr userDrawn="1"/>
          </p:nvPicPr>
          <p:blipFill>
            <a:blip r:embed="rId2">
              <a:alphaModFix amt="30000"/>
            </a:blip>
            <a:srcRect/>
            <a:stretch/>
          </p:blipFill>
          <p:spPr>
            <a:xfrm>
              <a:off x="3890639" y="-2045539"/>
              <a:ext cx="8193228" cy="10603002"/>
            </a:xfrm>
            <a:prstGeom prst="rect">
              <a:avLst/>
            </a:prstGeom>
          </p:spPr>
        </p:pic>
        <p:pic>
          <p:nvPicPr>
            <p:cNvPr id="28" name="Picture 27">
              <a:extLst>
                <a:ext uri="{FF2B5EF4-FFF2-40B4-BE49-F238E27FC236}">
                  <a16:creationId xmlns:a16="http://schemas.microsoft.com/office/drawing/2014/main" id="{B5DAE276-DC3F-7F4D-8C26-D2C187FF26D3}"/>
                </a:ext>
              </a:extLst>
            </p:cNvPr>
            <p:cNvPicPr>
              <a:picLocks noChangeAspect="1"/>
            </p:cNvPicPr>
            <p:nvPr/>
          </p:nvPicPr>
          <p:blipFill>
            <a:blip r:embed="rId3">
              <a:alphaModFix amt="15000"/>
            </a:blip>
            <a:srcRect/>
            <a:stretch/>
          </p:blipFill>
          <p:spPr>
            <a:xfrm>
              <a:off x="5173001" y="727132"/>
              <a:ext cx="5641848" cy="4936616"/>
            </a:xfrm>
            <a:prstGeom prst="rect">
              <a:avLst/>
            </a:prstGeom>
          </p:spPr>
        </p:pic>
      </p:grpSp>
      <p:sp>
        <p:nvSpPr>
          <p:cNvPr id="9" name="Title 1">
            <a:extLst>
              <a:ext uri="{FF2B5EF4-FFF2-40B4-BE49-F238E27FC236}">
                <a16:creationId xmlns:a16="http://schemas.microsoft.com/office/drawing/2014/main" id="{D9CD9831-3B3C-754B-A7A8-952190E4C5A3}"/>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3ED9668E-7616-1345-B7B1-F38998B6A14F}"/>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54D1A3D0-4FC2-BD4B-80E4-B645C00F12C9}"/>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6A5CA1C-F727-B149-8097-BB1439F163F4}"/>
                </a:ext>
              </a:extLst>
            </p:cNvPr>
            <p:cNvPicPr>
              <a:picLocks noChangeAspect="1"/>
            </p:cNvPicPr>
            <p:nvPr userDrawn="1"/>
          </p:nvPicPr>
          <p:blipFill>
            <a:blip r:embed="rId4"/>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24923127-1B75-4846-92BD-742131FA4242}"/>
                </a:ext>
              </a:extLst>
            </p:cNvPr>
            <p:cNvPicPr>
              <a:picLocks noChangeAspect="1"/>
            </p:cNvPicPr>
            <p:nvPr userDrawn="1"/>
          </p:nvPicPr>
          <p:blipFill>
            <a:blip r:embed="rId5"/>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6257C875-1102-B04C-856D-45FD7401D9F6}"/>
                </a:ext>
              </a:extLst>
            </p:cNvPr>
            <p:cNvPicPr>
              <a:picLocks noChangeAspect="1"/>
            </p:cNvPicPr>
            <p:nvPr userDrawn="1"/>
          </p:nvPicPr>
          <p:blipFill>
            <a:blip r:embed="rId6"/>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1B9F0A3-7301-A245-97F5-063935E592C7}"/>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D78FD68-5E7A-1A4F-A49A-E4F8F743C2F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44FC8ED-44B7-244B-B3D6-A3CE6D0D95DA}"/>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543228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Grey Phoenix">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B5DAE276-DC3F-7F4D-8C26-D2C187FF26D3}"/>
              </a:ext>
              <a:ext uri="{C183D7F6-B498-43B3-948B-1728B52AA6E4}">
                <adec:decorative xmlns:adec="http://schemas.microsoft.com/office/drawing/2017/decorative" val="1"/>
              </a:ext>
            </a:extLst>
          </p:cNvPr>
          <p:cNvPicPr>
            <a:picLocks noChangeAspect="1"/>
          </p:cNvPicPr>
          <p:nvPr/>
        </p:nvPicPr>
        <p:blipFill>
          <a:blip r:embed="rId2">
            <a:alphaModFix amt="15000"/>
          </a:blip>
          <a:srcRect/>
          <a:stretch/>
        </p:blipFill>
        <p:spPr>
          <a:xfrm>
            <a:off x="8307457" y="750290"/>
            <a:ext cx="5773549" cy="5051855"/>
          </a:xfrm>
          <a:prstGeom prst="rect">
            <a:avLst/>
          </a:prstGeom>
        </p:spPr>
      </p:pic>
      <p:sp>
        <p:nvSpPr>
          <p:cNvPr id="9" name="Title 1">
            <a:extLst>
              <a:ext uri="{FF2B5EF4-FFF2-40B4-BE49-F238E27FC236}">
                <a16:creationId xmlns:a16="http://schemas.microsoft.com/office/drawing/2014/main" id="{D9CD9831-3B3C-754B-A7A8-952190E4C5A3}"/>
              </a:ext>
            </a:extLst>
          </p:cNvPr>
          <p:cNvSpPr>
            <a:spLocks noGrp="1"/>
          </p:cNvSpPr>
          <p:nvPr userDrawn="1">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5FCD0C7C-CA0B-6D4B-9E66-C56947278E67}"/>
              </a:ext>
            </a:extLst>
          </p:cNvPr>
          <p:cNvGrpSpPr/>
          <p:nvPr userDrawn="1"/>
        </p:nvGrpSpPr>
        <p:grpSpPr>
          <a:xfrm>
            <a:off x="0" y="6395644"/>
            <a:ext cx="12192000" cy="470922"/>
            <a:chOff x="0" y="6395644"/>
            <a:chExt cx="12192000" cy="470922"/>
          </a:xfrm>
        </p:grpSpPr>
        <p:sp>
          <p:nvSpPr>
            <p:cNvPr id="19" name="Rectangle 18">
              <a:extLst>
                <a:ext uri="{FF2B5EF4-FFF2-40B4-BE49-F238E27FC236}">
                  <a16:creationId xmlns:a16="http://schemas.microsoft.com/office/drawing/2014/main" id="{C0053998-B21C-2143-A93B-FEA89D63FCCC}"/>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94813638-BF56-CE47-82B3-C8C80C097BD4}"/>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17A11D22-26C3-6F4F-91EA-60BD722F990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D2F21B53-CDCF-9E4C-BF0E-51A2355E213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DB8463C2-D23C-D848-9189-3E0C7F383ABD}"/>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1984FA4-D078-EB4D-B645-CBFB6FE7DDE6}"/>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C149CB-F362-704D-B34F-D4919B1265B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ubtitle 2">
            <a:extLst>
              <a:ext uri="{FF2B5EF4-FFF2-40B4-BE49-F238E27FC236}">
                <a16:creationId xmlns:a16="http://schemas.microsoft.com/office/drawing/2014/main" id="{16BDA11F-C7EA-8E41-AB78-A68AE2718AE7}"/>
              </a:ext>
            </a:extLst>
          </p:cNvPr>
          <p:cNvSpPr>
            <a:spLocks noGrp="1"/>
          </p:cNvSpPr>
          <p:nvPr userDrawn="1">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02039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ey Bar">
    <p:bg>
      <p:bgPr>
        <a:solidFill>
          <a:schemeClr val="bg1"/>
        </a:solidFill>
        <a:effectLst/>
      </p:bgPr>
    </p:bg>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5416ABD3-B0FF-3B4C-8FD0-7EFA6952464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28" name="Rectangle 27">
              <a:extLst>
                <a:ext uri="{FF2B5EF4-FFF2-40B4-BE49-F238E27FC236}">
                  <a16:creationId xmlns:a16="http://schemas.microsoft.com/office/drawing/2014/main" id="{37F6E9A7-0B96-9A45-BE03-B02DAC131566}"/>
                </a:ext>
              </a:extLst>
            </p:cNvPr>
            <p:cNvSpPr/>
            <p:nvPr userDrawn="1"/>
          </p:nvSpPr>
          <p:spPr>
            <a:xfrm>
              <a:off x="5303520" y="0"/>
              <a:ext cx="3840480" cy="64008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29" name="Picture 28">
              <a:extLst>
                <a:ext uri="{FF2B5EF4-FFF2-40B4-BE49-F238E27FC236}">
                  <a16:creationId xmlns:a16="http://schemas.microsoft.com/office/drawing/2014/main" id="{1CCBEB3A-B9C1-834D-8C72-39DBB3010625}"/>
                </a:ext>
              </a:extLst>
            </p:cNvPr>
            <p:cNvPicPr>
              <a:picLocks noChangeAspect="1"/>
            </p:cNvPicPr>
            <p:nvPr userDrawn="1"/>
          </p:nvPicPr>
          <p:blipFill>
            <a:blip r:embed="rId2">
              <a:alphaModFix amt="15000"/>
            </a:blip>
            <a:srcRect/>
            <a:stretch/>
          </p:blipFill>
          <p:spPr>
            <a:xfrm>
              <a:off x="5156004" y="750290"/>
              <a:ext cx="5773549" cy="5051855"/>
            </a:xfrm>
            <a:prstGeom prst="rect">
              <a:avLst/>
            </a:prstGeom>
          </p:spPr>
        </p:pic>
      </p:grpSp>
      <p:sp>
        <p:nvSpPr>
          <p:cNvPr id="13" name="Title 1">
            <a:extLst>
              <a:ext uri="{FF2B5EF4-FFF2-40B4-BE49-F238E27FC236}">
                <a16:creationId xmlns:a16="http://schemas.microsoft.com/office/drawing/2014/main" id="{92991CA0-39EA-1545-AEF0-B75C5CE4761B}"/>
              </a:ext>
            </a:extLst>
          </p:cNvPr>
          <p:cNvSpPr>
            <a:spLocks noGrp="1"/>
          </p:cNvSpPr>
          <p:nvPr>
            <p:ph type="ctrTitle"/>
          </p:nvPr>
        </p:nvSpPr>
        <p:spPr>
          <a:xfrm>
            <a:off x="914400" y="1201106"/>
            <a:ext cx="5583936" cy="2387600"/>
          </a:xfrm>
        </p:spPr>
        <p:txBody>
          <a:bodyPr anchor="b">
            <a:normAutofit/>
          </a:bodyPr>
          <a:lstStyle>
            <a:lvl1pPr algn="l">
              <a:defRPr sz="4800" b="0" i="0">
                <a:solidFill>
                  <a:schemeClr val="accent1"/>
                </a:solidFill>
                <a:latin typeface="Helvetica" pitchFamily="2" charset="0"/>
                <a:cs typeface="Arial" panose="020B0604020202020204" pitchFamily="34" charset="0"/>
              </a:defRPr>
            </a:lvl1pPr>
          </a:lstStyle>
          <a:p>
            <a:r>
              <a:rPr lang="en-US" dirty="0"/>
              <a:t>Click to edit Master title style</a:t>
            </a:r>
          </a:p>
        </p:txBody>
      </p:sp>
      <p:grpSp>
        <p:nvGrpSpPr>
          <p:cNvPr id="16" name="Group 15">
            <a:extLst>
              <a:ext uri="{FF2B5EF4-FFF2-40B4-BE49-F238E27FC236}">
                <a16:creationId xmlns:a16="http://schemas.microsoft.com/office/drawing/2014/main" id="{666F5B0B-C9FD-0347-A1C2-1D3B7E62F1ED}"/>
              </a:ext>
            </a:extLst>
          </p:cNvPr>
          <p:cNvGrpSpPr/>
          <p:nvPr userDrawn="1"/>
        </p:nvGrpSpPr>
        <p:grpSpPr>
          <a:xfrm>
            <a:off x="0" y="6395644"/>
            <a:ext cx="12192000" cy="470922"/>
            <a:chOff x="0" y="6395644"/>
            <a:chExt cx="12192000" cy="470922"/>
          </a:xfrm>
        </p:grpSpPr>
        <p:sp>
          <p:nvSpPr>
            <p:cNvPr id="20" name="Rectangle 19">
              <a:extLst>
                <a:ext uri="{FF2B5EF4-FFF2-40B4-BE49-F238E27FC236}">
                  <a16:creationId xmlns:a16="http://schemas.microsoft.com/office/drawing/2014/main" id="{4CC818AB-BB6F-E04B-BBFA-A07BE3C4FEB7}"/>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1" name="Picture 20">
              <a:extLst>
                <a:ext uri="{FF2B5EF4-FFF2-40B4-BE49-F238E27FC236}">
                  <a16:creationId xmlns:a16="http://schemas.microsoft.com/office/drawing/2014/main" id="{3C13BF5B-E37C-E74A-9F18-110D87EEF295}"/>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2" name="Picture 21">
              <a:extLst>
                <a:ext uri="{FF2B5EF4-FFF2-40B4-BE49-F238E27FC236}">
                  <a16:creationId xmlns:a16="http://schemas.microsoft.com/office/drawing/2014/main" id="{70D653A7-8DDC-9146-936C-D518FF5B2560}"/>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3" name="Picture 22">
              <a:extLst>
                <a:ext uri="{FF2B5EF4-FFF2-40B4-BE49-F238E27FC236}">
                  <a16:creationId xmlns:a16="http://schemas.microsoft.com/office/drawing/2014/main" id="{2311BD60-7275-D64C-9F4F-99B8799ABD98}"/>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4" name="Straight Connector 23">
              <a:extLst>
                <a:ext uri="{FF2B5EF4-FFF2-40B4-BE49-F238E27FC236}">
                  <a16:creationId xmlns:a16="http://schemas.microsoft.com/office/drawing/2014/main" id="{17228A89-9676-CC42-BA39-DEE5DFAB9D9B}"/>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4B1F78E-824B-5545-8FAB-D9C78DA5226C}"/>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EC05EDDD-3185-DA4E-BC25-9F4B4809B5D2}"/>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71327F5D-F3C8-B04A-BB58-B93516C9BA20}"/>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tx2"/>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209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Dark Greystone">
    <p:bg>
      <p:bgPr>
        <a:solidFill>
          <a:schemeClr val="tx2"/>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FCE658D9-D054-3F4C-A92D-31C58702540A}"/>
              </a:ext>
              <a:ext uri="{C183D7F6-B498-43B3-948B-1728B52AA6E4}">
                <adec:decorative xmlns:adec="http://schemas.microsoft.com/office/drawing/2017/decorative" val="1"/>
              </a:ext>
            </a:extLst>
          </p:cNvPr>
          <p:cNvGrpSpPr/>
          <p:nvPr userDrawn="1"/>
        </p:nvGrpSpPr>
        <p:grpSpPr>
          <a:xfrm>
            <a:off x="8311896" y="0"/>
            <a:ext cx="5773549" cy="6400800"/>
            <a:chOff x="5156004" y="0"/>
            <a:chExt cx="5773549" cy="6400800"/>
          </a:xfrm>
        </p:grpSpPr>
        <p:sp>
          <p:nvSpPr>
            <p:cNvPr id="16" name="Rectangle 15">
              <a:extLst>
                <a:ext uri="{FF2B5EF4-FFF2-40B4-BE49-F238E27FC236}">
                  <a16:creationId xmlns:a16="http://schemas.microsoft.com/office/drawing/2014/main" id="{421968A1-5801-1E42-B6BA-F3BB96E0DF89}"/>
                </a:ext>
              </a:extLst>
            </p:cNvPr>
            <p:cNvSpPr/>
            <p:nvPr userDrawn="1"/>
          </p:nvSpPr>
          <p:spPr>
            <a:xfrm>
              <a:off x="5303520" y="0"/>
              <a:ext cx="3732588" cy="64008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pitchFamily="2" charset="0"/>
              </a:endParaRPr>
            </a:p>
          </p:txBody>
        </p:sp>
        <p:pic>
          <p:nvPicPr>
            <p:cNvPr id="17" name="Picture 16">
              <a:extLst>
                <a:ext uri="{FF2B5EF4-FFF2-40B4-BE49-F238E27FC236}">
                  <a16:creationId xmlns:a16="http://schemas.microsoft.com/office/drawing/2014/main" id="{E0FE511D-5816-794B-A1B8-B5C1A62FA9EC}"/>
                </a:ext>
              </a:extLst>
            </p:cNvPr>
            <p:cNvPicPr>
              <a:picLocks noChangeAspect="1"/>
            </p:cNvPicPr>
            <p:nvPr userDrawn="1"/>
          </p:nvPicPr>
          <p:blipFill>
            <a:blip r:embed="rId2">
              <a:alphaModFix amt="30000"/>
            </a:blip>
            <a:srcRect/>
            <a:stretch/>
          </p:blipFill>
          <p:spPr>
            <a:xfrm>
              <a:off x="5156004" y="749809"/>
              <a:ext cx="5773549" cy="5051855"/>
            </a:xfrm>
            <a:prstGeom prst="rect">
              <a:avLst/>
            </a:prstGeom>
          </p:spPr>
        </p:pic>
      </p:grpSp>
      <p:sp>
        <p:nvSpPr>
          <p:cNvPr id="13" name="Title 1">
            <a:extLst>
              <a:ext uri="{FF2B5EF4-FFF2-40B4-BE49-F238E27FC236}">
                <a16:creationId xmlns:a16="http://schemas.microsoft.com/office/drawing/2014/main" id="{BA048696-EA6C-704F-9DD8-BBC1BBCE226E}"/>
              </a:ext>
            </a:extLst>
          </p:cNvPr>
          <p:cNvSpPr>
            <a:spLocks noGrp="1"/>
          </p:cNvSpPr>
          <p:nvPr>
            <p:ph type="ctrTitle"/>
          </p:nvPr>
        </p:nvSpPr>
        <p:spPr>
          <a:xfrm>
            <a:off x="914400" y="1201106"/>
            <a:ext cx="5583936" cy="2387600"/>
          </a:xfrm>
        </p:spPr>
        <p:txBody>
          <a:bodyPr anchor="b">
            <a:normAutofit/>
          </a:bodyPr>
          <a:lstStyle>
            <a:lvl1pPr algn="l">
              <a:defRPr sz="4800" b="0" i="0">
                <a:solidFill>
                  <a:schemeClr val="bg1"/>
                </a:solidFill>
                <a:latin typeface="Helvetica" pitchFamily="2" charset="0"/>
                <a:cs typeface="Arial" panose="020B0604020202020204" pitchFamily="34" charset="0"/>
              </a:defRPr>
            </a:lvl1pPr>
          </a:lstStyle>
          <a:p>
            <a:r>
              <a:rPr lang="en-US" dirty="0"/>
              <a:t>Click to edit Master title style</a:t>
            </a:r>
          </a:p>
        </p:txBody>
      </p:sp>
      <p:grpSp>
        <p:nvGrpSpPr>
          <p:cNvPr id="21" name="Group 20">
            <a:extLst>
              <a:ext uri="{FF2B5EF4-FFF2-40B4-BE49-F238E27FC236}">
                <a16:creationId xmlns:a16="http://schemas.microsoft.com/office/drawing/2014/main" id="{23D550AB-4267-2745-B8A7-471587897BC8}"/>
              </a:ext>
            </a:extLst>
          </p:cNvPr>
          <p:cNvGrpSpPr/>
          <p:nvPr userDrawn="1"/>
        </p:nvGrpSpPr>
        <p:grpSpPr>
          <a:xfrm>
            <a:off x="0" y="6395644"/>
            <a:ext cx="12192000" cy="470922"/>
            <a:chOff x="0" y="6395644"/>
            <a:chExt cx="12192000" cy="470922"/>
          </a:xfrm>
        </p:grpSpPr>
        <p:sp>
          <p:nvSpPr>
            <p:cNvPr id="22" name="Rectangle 21">
              <a:extLst>
                <a:ext uri="{FF2B5EF4-FFF2-40B4-BE49-F238E27FC236}">
                  <a16:creationId xmlns:a16="http://schemas.microsoft.com/office/drawing/2014/main" id="{ABA9218E-908A-5D45-ADBF-342BC22CD9DD}"/>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3" name="Picture 22">
              <a:extLst>
                <a:ext uri="{FF2B5EF4-FFF2-40B4-BE49-F238E27FC236}">
                  <a16:creationId xmlns:a16="http://schemas.microsoft.com/office/drawing/2014/main" id="{CC6B51FA-8094-1142-B844-02A6D5A91EA6}"/>
                </a:ext>
              </a:extLst>
            </p:cNvPr>
            <p:cNvPicPr>
              <a:picLocks noChangeAspect="1"/>
            </p:cNvPicPr>
            <p:nvPr userDrawn="1"/>
          </p:nvPicPr>
          <p:blipFill>
            <a:blip r:embed="rId3"/>
            <a:srcRect/>
            <a:stretch/>
          </p:blipFill>
          <p:spPr>
            <a:xfrm>
              <a:off x="703686" y="6407383"/>
              <a:ext cx="2094393" cy="451789"/>
            </a:xfrm>
            <a:prstGeom prst="rect">
              <a:avLst/>
            </a:prstGeom>
          </p:spPr>
        </p:pic>
        <p:pic>
          <p:nvPicPr>
            <p:cNvPr id="24" name="Picture 23">
              <a:extLst>
                <a:ext uri="{FF2B5EF4-FFF2-40B4-BE49-F238E27FC236}">
                  <a16:creationId xmlns:a16="http://schemas.microsoft.com/office/drawing/2014/main" id="{2FBCE1E5-92F9-E440-A62D-5E61D450F2DE}"/>
                </a:ext>
              </a:extLst>
            </p:cNvPr>
            <p:cNvPicPr>
              <a:picLocks noChangeAspect="1"/>
            </p:cNvPicPr>
            <p:nvPr userDrawn="1"/>
          </p:nvPicPr>
          <p:blipFill>
            <a:blip r:embed="rId4"/>
            <a:srcRect/>
            <a:stretch/>
          </p:blipFill>
          <p:spPr>
            <a:xfrm>
              <a:off x="4110607" y="6395644"/>
              <a:ext cx="2088055" cy="462356"/>
            </a:xfrm>
            <a:prstGeom prst="rect">
              <a:avLst/>
            </a:prstGeom>
          </p:spPr>
        </p:pic>
        <p:pic>
          <p:nvPicPr>
            <p:cNvPr id="25" name="Picture 24">
              <a:extLst>
                <a:ext uri="{FF2B5EF4-FFF2-40B4-BE49-F238E27FC236}">
                  <a16:creationId xmlns:a16="http://schemas.microsoft.com/office/drawing/2014/main" id="{6FDEA80A-CA0F-2D4E-A557-B300352C5525}"/>
                </a:ext>
              </a:extLst>
            </p:cNvPr>
            <p:cNvPicPr>
              <a:picLocks noChangeAspect="1"/>
            </p:cNvPicPr>
            <p:nvPr userDrawn="1"/>
          </p:nvPicPr>
          <p:blipFill>
            <a:blip r:embed="rId5"/>
            <a:srcRect/>
            <a:stretch/>
          </p:blipFill>
          <p:spPr>
            <a:xfrm>
              <a:off x="2763387" y="6410995"/>
              <a:ext cx="2040333" cy="450968"/>
            </a:xfrm>
            <a:prstGeom prst="rect">
              <a:avLst/>
            </a:prstGeom>
          </p:spPr>
        </p:pic>
        <p:cxnSp>
          <p:nvCxnSpPr>
            <p:cNvPr id="26" name="Straight Connector 25">
              <a:extLst>
                <a:ext uri="{FF2B5EF4-FFF2-40B4-BE49-F238E27FC236}">
                  <a16:creationId xmlns:a16="http://schemas.microsoft.com/office/drawing/2014/main" id="{0EA4C7F4-A86F-4345-824D-93F8B6A11CEC}"/>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2C5A06C-3A86-1544-AE26-F096D3B7EB2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0AF234B-1982-6E49-A62B-987E45B9F558}"/>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4" name="Subtitle 2">
            <a:extLst>
              <a:ext uri="{FF2B5EF4-FFF2-40B4-BE49-F238E27FC236}">
                <a16:creationId xmlns:a16="http://schemas.microsoft.com/office/drawing/2014/main" id="{273C311C-0F83-4F4C-B006-EF4884A4D7A1}"/>
              </a:ext>
            </a:extLst>
          </p:cNvPr>
          <p:cNvSpPr>
            <a:spLocks noGrp="1"/>
          </p:cNvSpPr>
          <p:nvPr>
            <p:ph type="subTitle" idx="1"/>
          </p:nvPr>
        </p:nvSpPr>
        <p:spPr>
          <a:xfrm>
            <a:off x="950579" y="3680781"/>
            <a:ext cx="5551823" cy="623598"/>
          </a:xfrm>
        </p:spPr>
        <p:txBody>
          <a:bodyPr>
            <a:normAutofit/>
          </a:bodyPr>
          <a:lstStyle>
            <a:lvl1pPr marL="0" indent="0" algn="l">
              <a:buNone/>
              <a:defRPr sz="1800" b="0" i="0">
                <a:solidFill>
                  <a:schemeClr val="bg1"/>
                </a:solidFill>
                <a:latin typeface="Helvetica" pitchFamily="2"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50048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vl1pPr>
          </a:lstStyle>
          <a:p>
            <a:r>
              <a:rPr lang="en-US" dirty="0"/>
              <a:t>Click to edit Master title style</a:t>
            </a:r>
          </a:p>
        </p:txBody>
      </p:sp>
      <p:sp>
        <p:nvSpPr>
          <p:cNvPr id="3" name="Content Placeholder 2"/>
          <p:cNvSpPr>
            <a:spLocks noGrp="1"/>
          </p:cNvSpPr>
          <p:nvPr>
            <p:ph idx="1"/>
          </p:nvPr>
        </p:nvSpPr>
        <p:spPr/>
        <p:txBody>
          <a:bodyPr/>
          <a:lstStyle>
            <a:lvl1pPr>
              <a:defRPr b="0" i="0"/>
            </a:lvl1pPr>
            <a:lvl2pPr>
              <a:defRPr b="0" i="0"/>
            </a:lvl2pPr>
            <a:lvl3pPr>
              <a:defRPr b="0" i="0"/>
            </a:lvl3pPr>
            <a:lvl4pPr>
              <a:defRPr b="0" i="0"/>
            </a:lvl4pPr>
            <a:lvl5pPr>
              <a:defRPr sz="16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spTree>
    <p:extLst>
      <p:ext uri="{BB962C8B-B14F-4D97-AF65-F5344CB8AC3E}">
        <p14:creationId xmlns:p14="http://schemas.microsoft.com/office/powerpoint/2010/main" val="214592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on Header Light Greyston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2359716"/>
            <a:ext cx="10515600" cy="2581861"/>
          </a:xfrm>
        </p:spPr>
        <p:txBody>
          <a:bodyPr anchor="b">
            <a:normAutofit/>
          </a:bodyPr>
          <a:lstStyle>
            <a:lvl1pPr>
              <a:defRPr sz="4000" b="0" i="0">
                <a:solidFill>
                  <a:schemeClr val="accent1"/>
                </a:solidFill>
              </a:defRPr>
            </a:lvl1pPr>
          </a:lstStyle>
          <a:p>
            <a:r>
              <a:rPr lang="en-US" dirty="0"/>
              <a:t>Click to edit Master title style</a:t>
            </a:r>
          </a:p>
        </p:txBody>
      </p:sp>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4" name="Group 13">
            <a:extLst>
              <a:ext uri="{FF2B5EF4-FFF2-40B4-BE49-F238E27FC236}">
                <a16:creationId xmlns:a16="http://schemas.microsoft.com/office/drawing/2014/main" id="{58C8D841-3845-F943-981F-C2E3E57F437A}"/>
              </a:ext>
            </a:extLst>
          </p:cNvPr>
          <p:cNvGrpSpPr/>
          <p:nvPr userDrawn="1"/>
        </p:nvGrpSpPr>
        <p:grpSpPr>
          <a:xfrm>
            <a:off x="0" y="6395644"/>
            <a:ext cx="12192000" cy="470922"/>
            <a:chOff x="0" y="6395644"/>
            <a:chExt cx="12192000" cy="470922"/>
          </a:xfrm>
        </p:grpSpPr>
        <p:sp>
          <p:nvSpPr>
            <p:cNvPr id="15" name="Rectangle 14">
              <a:extLst>
                <a:ext uri="{FF2B5EF4-FFF2-40B4-BE49-F238E27FC236}">
                  <a16:creationId xmlns:a16="http://schemas.microsoft.com/office/drawing/2014/main" id="{DFA82A58-E4D6-B345-A3C4-34CEF615051E}"/>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16" name="Picture 15">
              <a:extLst>
                <a:ext uri="{FF2B5EF4-FFF2-40B4-BE49-F238E27FC236}">
                  <a16:creationId xmlns:a16="http://schemas.microsoft.com/office/drawing/2014/main" id="{A9E30AB7-A0FC-FC44-843C-EF28BA817638}"/>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19" name="Picture 18">
              <a:extLst>
                <a:ext uri="{FF2B5EF4-FFF2-40B4-BE49-F238E27FC236}">
                  <a16:creationId xmlns:a16="http://schemas.microsoft.com/office/drawing/2014/main" id="{F001F344-09DD-214B-8FF3-3D62A27D5AA2}"/>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0" name="Picture 19">
              <a:extLst>
                <a:ext uri="{FF2B5EF4-FFF2-40B4-BE49-F238E27FC236}">
                  <a16:creationId xmlns:a16="http://schemas.microsoft.com/office/drawing/2014/main" id="{037A3D9F-A0DB-7744-A26D-224E6AE47930}"/>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1" name="Straight Connector 20">
              <a:extLst>
                <a:ext uri="{FF2B5EF4-FFF2-40B4-BE49-F238E27FC236}">
                  <a16:creationId xmlns:a16="http://schemas.microsoft.com/office/drawing/2014/main" id="{272FEE50-C598-2041-A9E0-2129F1D88768}"/>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6816E62-6B63-B445-A704-1319D5659E35}"/>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59F63FC-9363-394E-ABDD-888147A4AD2B}"/>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189CD69E-4FBE-784C-A603-C5046E41FB5C}"/>
              </a:ext>
              <a:ext uri="{C183D7F6-B498-43B3-948B-1728B52AA6E4}">
                <adec:decorative xmlns:adec="http://schemas.microsoft.com/office/drawing/2017/decorative" val="1"/>
              </a:ext>
            </a:extLst>
          </p:cNvPr>
          <p:cNvPicPr>
            <a:picLocks noChangeAspect="1"/>
          </p:cNvPicPr>
          <p:nvPr userDrawn="1"/>
        </p:nvPicPr>
        <p:blipFill>
          <a:blip r:embed="rId5">
            <a:alphaModFix amt="25000"/>
          </a:blip>
          <a:srcRect/>
          <a:stretch/>
        </p:blipFill>
        <p:spPr>
          <a:xfrm>
            <a:off x="9427464" y="0"/>
            <a:ext cx="3836416" cy="3356864"/>
          </a:xfrm>
          <a:prstGeom prst="rect">
            <a:avLst/>
          </a:prstGeom>
        </p:spPr>
      </p:pic>
    </p:spTree>
    <p:extLst>
      <p:ext uri="{BB962C8B-B14F-4D97-AF65-F5344CB8AC3E}">
        <p14:creationId xmlns:p14="http://schemas.microsoft.com/office/powerpoint/2010/main" val="1051007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on Header White">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1" y="4968566"/>
            <a:ext cx="10515600" cy="925510"/>
          </a:xfrm>
        </p:spPr>
        <p:txBody>
          <a:bodyPr>
            <a:normAutofit/>
          </a:bodyPr>
          <a:lstStyle>
            <a:lvl1pPr marL="0" indent="0">
              <a:buNone/>
              <a:defRPr sz="1800" b="0" i="0">
                <a:solidFill>
                  <a:srgbClr val="76767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2" name="Title 1"/>
          <p:cNvSpPr>
            <a:spLocks noGrp="1"/>
          </p:cNvSpPr>
          <p:nvPr>
            <p:ph type="title"/>
          </p:nvPr>
        </p:nvSpPr>
        <p:spPr>
          <a:xfrm>
            <a:off x="831851" y="2359716"/>
            <a:ext cx="10515600" cy="2581861"/>
          </a:xfrm>
        </p:spPr>
        <p:txBody>
          <a:bodyPr anchor="b">
            <a:normAutofit/>
          </a:bodyPr>
          <a:lstStyle>
            <a:lvl1pPr>
              <a:defRPr sz="4000" b="0" i="0">
                <a:solidFill>
                  <a:srgbClr val="800000"/>
                </a:solidFill>
              </a:defRPr>
            </a:lvl1pPr>
          </a:lstStyle>
          <a:p>
            <a:r>
              <a:rPr lang="en-US" dirty="0"/>
              <a:t>Click to edit Master title style</a:t>
            </a:r>
          </a:p>
        </p:txBody>
      </p:sp>
      <p:sp>
        <p:nvSpPr>
          <p:cNvPr id="6" name="Slide Number Placeholder 5"/>
          <p:cNvSpPr>
            <a:spLocks noGrp="1"/>
          </p:cNvSpPr>
          <p:nvPr>
            <p:ph type="sldNum" sz="quarter" idx="12"/>
          </p:nvPr>
        </p:nvSpPr>
        <p:spPr/>
        <p:txBody>
          <a:bodyPr/>
          <a:lstStyle>
            <a:lvl1pPr>
              <a:defRPr b="0" i="0"/>
            </a:lvl1pPr>
          </a:lstStyle>
          <a:p>
            <a:fld id="{7DFC1CBA-4892-A140-A01E-A83B9C8F6E3B}" type="slidenum">
              <a:rPr lang="en-US" smtClean="0"/>
              <a:pPr/>
              <a:t>‹#›</a:t>
            </a:fld>
            <a:endParaRPr lang="en-US" dirty="0"/>
          </a:p>
        </p:txBody>
      </p:sp>
      <p:grpSp>
        <p:nvGrpSpPr>
          <p:cNvPr id="17" name="Group 16">
            <a:extLst>
              <a:ext uri="{FF2B5EF4-FFF2-40B4-BE49-F238E27FC236}">
                <a16:creationId xmlns:a16="http://schemas.microsoft.com/office/drawing/2014/main" id="{6BC63AC4-5A08-2448-A97C-452F675A36B9}"/>
              </a:ext>
            </a:extLst>
          </p:cNvPr>
          <p:cNvGrpSpPr/>
          <p:nvPr userDrawn="1"/>
        </p:nvGrpSpPr>
        <p:grpSpPr>
          <a:xfrm>
            <a:off x="0" y="6395644"/>
            <a:ext cx="12192000" cy="470922"/>
            <a:chOff x="0" y="6395644"/>
            <a:chExt cx="12192000" cy="470922"/>
          </a:xfrm>
        </p:grpSpPr>
        <p:sp>
          <p:nvSpPr>
            <p:cNvPr id="18" name="Rectangle 17">
              <a:extLst>
                <a:ext uri="{FF2B5EF4-FFF2-40B4-BE49-F238E27FC236}">
                  <a16:creationId xmlns:a16="http://schemas.microsoft.com/office/drawing/2014/main" id="{AD9D04EE-FB04-984A-A9E5-11B792051E10}"/>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pic>
          <p:nvPicPr>
            <p:cNvPr id="22" name="Picture 21">
              <a:extLst>
                <a:ext uri="{FF2B5EF4-FFF2-40B4-BE49-F238E27FC236}">
                  <a16:creationId xmlns:a16="http://schemas.microsoft.com/office/drawing/2014/main" id="{7ED6D137-810A-2B42-B9FD-BA384D6CC0CE}"/>
                </a:ext>
              </a:extLst>
            </p:cNvPr>
            <p:cNvPicPr>
              <a:picLocks noChangeAspect="1"/>
            </p:cNvPicPr>
            <p:nvPr userDrawn="1"/>
          </p:nvPicPr>
          <p:blipFill>
            <a:blip r:embed="rId2"/>
            <a:srcRect/>
            <a:stretch/>
          </p:blipFill>
          <p:spPr>
            <a:xfrm>
              <a:off x="703686" y="6407383"/>
              <a:ext cx="2094393" cy="451789"/>
            </a:xfrm>
            <a:prstGeom prst="rect">
              <a:avLst/>
            </a:prstGeom>
          </p:spPr>
        </p:pic>
        <p:pic>
          <p:nvPicPr>
            <p:cNvPr id="23" name="Picture 22">
              <a:extLst>
                <a:ext uri="{FF2B5EF4-FFF2-40B4-BE49-F238E27FC236}">
                  <a16:creationId xmlns:a16="http://schemas.microsoft.com/office/drawing/2014/main" id="{92E847BA-92A7-9B49-86E2-22CFAE7BFD99}"/>
                </a:ext>
              </a:extLst>
            </p:cNvPr>
            <p:cNvPicPr>
              <a:picLocks noChangeAspect="1"/>
            </p:cNvPicPr>
            <p:nvPr userDrawn="1"/>
          </p:nvPicPr>
          <p:blipFill>
            <a:blip r:embed="rId3"/>
            <a:srcRect/>
            <a:stretch/>
          </p:blipFill>
          <p:spPr>
            <a:xfrm>
              <a:off x="4110607" y="6395644"/>
              <a:ext cx="2088055" cy="462356"/>
            </a:xfrm>
            <a:prstGeom prst="rect">
              <a:avLst/>
            </a:prstGeom>
          </p:spPr>
        </p:pic>
        <p:pic>
          <p:nvPicPr>
            <p:cNvPr id="27" name="Picture 26">
              <a:extLst>
                <a:ext uri="{FF2B5EF4-FFF2-40B4-BE49-F238E27FC236}">
                  <a16:creationId xmlns:a16="http://schemas.microsoft.com/office/drawing/2014/main" id="{0FB2BA55-CB17-8F41-9008-63E033383DBB}"/>
                </a:ext>
              </a:extLst>
            </p:cNvPr>
            <p:cNvPicPr>
              <a:picLocks noChangeAspect="1"/>
            </p:cNvPicPr>
            <p:nvPr userDrawn="1"/>
          </p:nvPicPr>
          <p:blipFill>
            <a:blip r:embed="rId4"/>
            <a:srcRect/>
            <a:stretch/>
          </p:blipFill>
          <p:spPr>
            <a:xfrm>
              <a:off x="2763387" y="6410995"/>
              <a:ext cx="2040333" cy="450968"/>
            </a:xfrm>
            <a:prstGeom prst="rect">
              <a:avLst/>
            </a:prstGeom>
          </p:spPr>
        </p:pic>
        <p:cxnSp>
          <p:nvCxnSpPr>
            <p:cNvPr id="28" name="Straight Connector 27">
              <a:extLst>
                <a:ext uri="{FF2B5EF4-FFF2-40B4-BE49-F238E27FC236}">
                  <a16:creationId xmlns:a16="http://schemas.microsoft.com/office/drawing/2014/main" id="{BFA87152-16F0-7644-A3F6-738E589BAC5F}"/>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99AEF35-302D-AF43-9DF6-02E1B36C71B8}"/>
                </a:ext>
              </a:extLst>
            </p:cNvPr>
            <p:cNvCxnSpPr>
              <a:cxnSpLocks/>
            </p:cNvCxnSpPr>
            <p:nvPr userDrawn="1"/>
          </p:nvCxnSpPr>
          <p:spPr>
            <a:xfrm>
              <a:off x="2782306"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75AD3D85-C85C-CB4B-A24F-14DDE7B6854C}"/>
                </a:ext>
              </a:extLst>
            </p:cNvPr>
            <p:cNvCxnSpPr>
              <a:cxnSpLocks/>
            </p:cNvCxnSpPr>
            <p:nvPr userDrawn="1"/>
          </p:nvCxnSpPr>
          <p:spPr>
            <a:xfrm>
              <a:off x="4138031" y="6509932"/>
              <a:ext cx="0" cy="2507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42C294E9-685F-4941-9BB0-F4B17776BCCB}"/>
              </a:ext>
              <a:ext uri="{C183D7F6-B498-43B3-948B-1728B52AA6E4}">
                <adec:decorative xmlns:adec="http://schemas.microsoft.com/office/drawing/2017/decorative" val="1"/>
              </a:ext>
            </a:extLst>
          </p:cNvPr>
          <p:cNvPicPr>
            <a:picLocks noChangeAspect="1"/>
          </p:cNvPicPr>
          <p:nvPr userDrawn="1"/>
        </p:nvPicPr>
        <p:blipFill>
          <a:blip r:embed="rId5">
            <a:alphaModFix amt="10000"/>
          </a:blip>
          <a:srcRect/>
          <a:stretch/>
        </p:blipFill>
        <p:spPr>
          <a:xfrm>
            <a:off x="9429243" y="0"/>
            <a:ext cx="3836416" cy="3356864"/>
          </a:xfrm>
          <a:prstGeom prst="rect">
            <a:avLst/>
          </a:prstGeom>
        </p:spPr>
      </p:pic>
    </p:spTree>
    <p:extLst>
      <p:ext uri="{BB962C8B-B14F-4D97-AF65-F5344CB8AC3E}">
        <p14:creationId xmlns:p14="http://schemas.microsoft.com/office/powerpoint/2010/main" val="323093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3B7DC8-268B-1048-A957-4E9359ADA4B9}"/>
              </a:ext>
            </a:extLst>
          </p:cNvPr>
          <p:cNvGrpSpPr/>
          <p:nvPr userDrawn="1"/>
        </p:nvGrpSpPr>
        <p:grpSpPr>
          <a:xfrm>
            <a:off x="0" y="6395648"/>
            <a:ext cx="12192000" cy="470918"/>
            <a:chOff x="0" y="6395648"/>
            <a:chExt cx="12192000" cy="470918"/>
          </a:xfrm>
        </p:grpSpPr>
        <p:sp>
          <p:nvSpPr>
            <p:cNvPr id="11" name="Rectangle 10">
              <a:extLst>
                <a:ext uri="{FF2B5EF4-FFF2-40B4-BE49-F238E27FC236}">
                  <a16:creationId xmlns:a16="http://schemas.microsoft.com/office/drawing/2014/main" id="{33803185-146A-A14A-A4BF-97AB80981521}"/>
                </a:ext>
              </a:extLst>
            </p:cNvPr>
            <p:cNvSpPr/>
            <p:nvPr userDrawn="1"/>
          </p:nvSpPr>
          <p:spPr>
            <a:xfrm>
              <a:off x="0" y="6400222"/>
              <a:ext cx="12192000" cy="466344"/>
            </a:xfrm>
            <a:prstGeom prst="rect">
              <a:avLst/>
            </a:prstGeom>
            <a:solidFill>
              <a:srgbClr val="8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Helvetica" pitchFamily="2" charset="0"/>
              </a:endParaRPr>
            </a:p>
          </p:txBody>
        </p:sp>
        <p:cxnSp>
          <p:nvCxnSpPr>
            <p:cNvPr id="14" name="Straight Connector 13">
              <a:extLst>
                <a:ext uri="{FF2B5EF4-FFF2-40B4-BE49-F238E27FC236}">
                  <a16:creationId xmlns:a16="http://schemas.microsoft.com/office/drawing/2014/main" id="{7C432EE2-7792-3845-B4F9-855AEA81B940}"/>
                </a:ext>
              </a:extLst>
            </p:cNvPr>
            <p:cNvCxnSpPr>
              <a:cxnSpLocks/>
            </p:cNvCxnSpPr>
            <p:nvPr userDrawn="1"/>
          </p:nvCxnSpPr>
          <p:spPr>
            <a:xfrm>
              <a:off x="0" y="6395648"/>
              <a:ext cx="12192000" cy="0"/>
            </a:xfrm>
            <a:prstGeom prst="line">
              <a:avLst/>
            </a:prstGeom>
            <a:ln w="6350">
              <a:solidFill>
                <a:srgbClr val="D6D6CE"/>
              </a:solidFill>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838200" y="0"/>
            <a:ext cx="10515600" cy="1312744"/>
          </a:xfrm>
          <a:prstGeom prst="rect">
            <a:avLst/>
          </a:prstGeom>
        </p:spPr>
        <p:txBody>
          <a:bodyPr vert="horz" lIns="0" tIns="45720" rIns="0" bIns="45720" rtlCol="0" anchor="ctr">
            <a:noAutofit/>
          </a:bodyPr>
          <a:lstStyle/>
          <a:p>
            <a:r>
              <a:rPr lang="en-US" dirty="0"/>
              <a:t>Click to edit Master title style</a:t>
            </a:r>
          </a:p>
        </p:txBody>
      </p:sp>
      <p:sp>
        <p:nvSpPr>
          <p:cNvPr id="3" name="Text Placeholder 2"/>
          <p:cNvSpPr>
            <a:spLocks noGrp="1"/>
          </p:cNvSpPr>
          <p:nvPr userDrawn="1">
            <p:ph type="body" idx="1"/>
          </p:nvPr>
        </p:nvSpPr>
        <p:spPr>
          <a:xfrm>
            <a:off x="838200" y="1534136"/>
            <a:ext cx="10515600" cy="4429492"/>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userDrawn="1">
            <p:ph type="sldNum" sz="quarter" idx="4"/>
          </p:nvPr>
        </p:nvSpPr>
        <p:spPr>
          <a:xfrm>
            <a:off x="8610601" y="6459132"/>
            <a:ext cx="3432387" cy="365125"/>
          </a:xfrm>
          <a:prstGeom prst="rect">
            <a:avLst/>
          </a:prstGeom>
        </p:spPr>
        <p:txBody>
          <a:bodyPr vert="horz" lIns="91440" tIns="45720" rIns="91440" bIns="45720" rtlCol="0" anchor="ctr"/>
          <a:lstStyle>
            <a:lvl1pPr algn="r">
              <a:defRPr sz="800" b="0" i="0">
                <a:solidFill>
                  <a:schemeClr val="bg1"/>
                </a:solidFill>
                <a:latin typeface="Helvetica" pitchFamily="2" charset="0"/>
                <a:cs typeface="Arial" panose="020B0604020202020204" pitchFamily="34" charset="0"/>
              </a:defRPr>
            </a:lvl1pPr>
          </a:lstStyle>
          <a:p>
            <a:fld id="{7DFC1CBA-4892-A140-A01E-A83B9C8F6E3B}" type="slidenum">
              <a:rPr lang="en-US" smtClean="0"/>
              <a:pPr/>
              <a:t>‹#›</a:t>
            </a:fld>
            <a:endParaRPr lang="en-US" dirty="0"/>
          </a:p>
        </p:txBody>
      </p:sp>
      <p:cxnSp>
        <p:nvCxnSpPr>
          <p:cNvPr id="13" name="Straight Connector 12">
            <a:extLst>
              <a:ext uri="{FF2B5EF4-FFF2-40B4-BE49-F238E27FC236}">
                <a16:creationId xmlns:a16="http://schemas.microsoft.com/office/drawing/2014/main" id="{18E5C833-4073-5D47-B09D-AF15D624975A}"/>
              </a:ext>
            </a:extLst>
          </p:cNvPr>
          <p:cNvCxnSpPr>
            <a:cxnSpLocks/>
          </p:cNvCxnSpPr>
          <p:nvPr userDrawn="1"/>
        </p:nvCxnSpPr>
        <p:spPr>
          <a:xfrm>
            <a:off x="0" y="1344113"/>
            <a:ext cx="12192000" cy="0"/>
          </a:xfrm>
          <a:prstGeom prst="line">
            <a:avLst/>
          </a:prstGeom>
          <a:ln w="38100">
            <a:solidFill>
              <a:srgbClr val="D6D6CE"/>
            </a:solidFill>
          </a:ln>
        </p:spPr>
        <p:style>
          <a:lnRef idx="1">
            <a:schemeClr val="accent1"/>
          </a:lnRef>
          <a:fillRef idx="0">
            <a:schemeClr val="accent1"/>
          </a:fillRef>
          <a:effectRef idx="0">
            <a:schemeClr val="accent1"/>
          </a:effectRef>
          <a:fontRef idx="minor">
            <a:schemeClr val="tx1"/>
          </a:fontRef>
        </p:style>
      </p:cxnSp>
      <p:pic>
        <p:nvPicPr>
          <p:cNvPr id="15" name="Picture 14" descr="Text&#10;&#10;Description automatically generated">
            <a:extLst>
              <a:ext uri="{FF2B5EF4-FFF2-40B4-BE49-F238E27FC236}">
                <a16:creationId xmlns:a16="http://schemas.microsoft.com/office/drawing/2014/main" id="{737D0AF8-ECD1-E341-8611-1B3C2925934F}"/>
              </a:ext>
            </a:extLst>
          </p:cNvPr>
          <p:cNvPicPr>
            <a:picLocks noChangeAspect="1"/>
          </p:cNvPicPr>
          <p:nvPr userDrawn="1"/>
        </p:nvPicPr>
        <p:blipFill>
          <a:blip r:embed="rId22"/>
          <a:stretch>
            <a:fillRect/>
          </a:stretch>
        </p:blipFill>
        <p:spPr>
          <a:xfrm>
            <a:off x="314611" y="6343267"/>
            <a:ext cx="1581921" cy="548962"/>
          </a:xfrm>
          <a:prstGeom prst="rect">
            <a:avLst/>
          </a:prstGeom>
        </p:spPr>
      </p:pic>
    </p:spTree>
    <p:extLst>
      <p:ext uri="{BB962C8B-B14F-4D97-AF65-F5344CB8AC3E}">
        <p14:creationId xmlns:p14="http://schemas.microsoft.com/office/powerpoint/2010/main" val="601946314"/>
      </p:ext>
    </p:extLst>
  </p:cSld>
  <p:clrMap bg1="lt1" tx1="dk1" bg2="lt2" tx2="dk2" accent1="accent1" accent2="accent2" accent3="accent3" accent4="accent4" accent5="accent5" accent6="accent6" hlink="hlink" folHlink="folHlink"/>
  <p:sldLayoutIdLst>
    <p:sldLayoutId id="2147483684" r:id="rId1"/>
    <p:sldLayoutId id="2147483708" r:id="rId2"/>
    <p:sldLayoutId id="2147483685" r:id="rId3"/>
    <p:sldLayoutId id="2147483709" r:id="rId4"/>
    <p:sldLayoutId id="2147483703" r:id="rId5"/>
    <p:sldLayoutId id="2147483704" r:id="rId6"/>
    <p:sldLayoutId id="2147483686" r:id="rId7"/>
    <p:sldLayoutId id="2147483687" r:id="rId8"/>
    <p:sldLayoutId id="2147483688" r:id="rId9"/>
    <p:sldLayoutId id="2147483705" r:id="rId10"/>
    <p:sldLayoutId id="2147483689" r:id="rId11"/>
    <p:sldLayoutId id="2147483690" r:id="rId12"/>
    <p:sldLayoutId id="2147483691" r:id="rId13"/>
    <p:sldLayoutId id="2147483692" r:id="rId14"/>
    <p:sldLayoutId id="2147483697" r:id="rId15"/>
    <p:sldLayoutId id="2147483700" r:id="rId16"/>
    <p:sldLayoutId id="2147483701" r:id="rId17"/>
    <p:sldLayoutId id="2147483706" r:id="rId18"/>
    <p:sldLayoutId id="2147483710" r:id="rId19"/>
    <p:sldLayoutId id="2147483707" r:id="rId20"/>
  </p:sldLayoutIdLst>
  <p:hf hdr="0" ftr="0" dt="0"/>
  <p:txStyles>
    <p:titleStyle>
      <a:lvl1pPr algn="l" defTabSz="914400" rtl="0" eaLnBrk="1" latinLnBrk="0" hangingPunct="1">
        <a:lnSpc>
          <a:spcPct val="90000"/>
        </a:lnSpc>
        <a:spcBef>
          <a:spcPct val="0"/>
        </a:spcBef>
        <a:buNone/>
        <a:defRPr sz="3600" b="0" i="0" kern="1200">
          <a:solidFill>
            <a:srgbClr val="800000"/>
          </a:solidFill>
          <a:latin typeface="Helvetica" pitchFamily="2"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4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93AF7F-EF1F-FB46-9647-D035BDF24884}"/>
              </a:ext>
            </a:extLst>
          </p:cNvPr>
          <p:cNvSpPr>
            <a:spLocks noGrp="1"/>
          </p:cNvSpPr>
          <p:nvPr>
            <p:ph type="body" idx="1"/>
          </p:nvPr>
        </p:nvSpPr>
        <p:spPr/>
        <p:txBody>
          <a:bodyPr>
            <a:normAutofit/>
          </a:bodyPr>
          <a:lstStyle/>
          <a:p>
            <a:r>
              <a:rPr lang="en-US" dirty="0"/>
              <a:t>May </a:t>
            </a:r>
            <a:r>
              <a:rPr lang="en-US" altLang="zh-CN" dirty="0"/>
              <a:t>18</a:t>
            </a:r>
            <a:r>
              <a:rPr lang="en-US" dirty="0"/>
              <a:t>, 2022</a:t>
            </a:r>
          </a:p>
          <a:p>
            <a:r>
              <a:rPr lang="en-US" dirty="0"/>
              <a:t>Zhe Zhang</a:t>
            </a:r>
          </a:p>
        </p:txBody>
      </p:sp>
      <p:sp>
        <p:nvSpPr>
          <p:cNvPr id="3" name="Title 2">
            <a:extLst>
              <a:ext uri="{FF2B5EF4-FFF2-40B4-BE49-F238E27FC236}">
                <a16:creationId xmlns:a16="http://schemas.microsoft.com/office/drawing/2014/main" id="{07806328-F853-B444-92B7-018D46EA6ACF}"/>
              </a:ext>
            </a:extLst>
          </p:cNvPr>
          <p:cNvSpPr>
            <a:spLocks noGrp="1"/>
          </p:cNvSpPr>
          <p:nvPr>
            <p:ph type="title"/>
          </p:nvPr>
        </p:nvSpPr>
        <p:spPr>
          <a:xfrm>
            <a:off x="831851" y="1366845"/>
            <a:ext cx="10773127" cy="3052143"/>
          </a:xfrm>
        </p:spPr>
        <p:txBody>
          <a:bodyPr/>
          <a:lstStyle/>
          <a:p>
            <a:r>
              <a:rPr lang="en-US" sz="4200" dirty="0"/>
              <a:t>30</a:t>
            </a:r>
            <a:r>
              <a:rPr lang="en-US" altLang="zh-CN" sz="4200" dirty="0"/>
              <a:t>200</a:t>
            </a:r>
            <a:r>
              <a:rPr lang="en-US" sz="4200" dirty="0"/>
              <a:t> Project: </a:t>
            </a:r>
            <a:br>
              <a:rPr lang="en-US" dirty="0"/>
            </a:br>
            <a:r>
              <a:rPr lang="en-US" sz="3000" i="1" dirty="0"/>
              <a:t>How Remote</a:t>
            </a:r>
            <a:r>
              <a:rPr lang="zh-CN" altLang="en-US" sz="3000" i="1" dirty="0"/>
              <a:t> </a:t>
            </a:r>
            <a:r>
              <a:rPr lang="en-US" altLang="zh-CN" sz="3000" i="1" dirty="0"/>
              <a:t>Work</a:t>
            </a:r>
            <a:r>
              <a:rPr lang="zh-CN" altLang="en-US" sz="3000" i="1" dirty="0"/>
              <a:t> </a:t>
            </a:r>
            <a:r>
              <a:rPr lang="en-US" altLang="zh-CN" sz="3000" i="1" dirty="0"/>
              <a:t>Policy</a:t>
            </a:r>
            <a:r>
              <a:rPr lang="en-US" sz="3000" i="1" dirty="0"/>
              <a:t> Influences Job Interview Behaviors </a:t>
            </a:r>
          </a:p>
        </p:txBody>
      </p:sp>
      <p:sp>
        <p:nvSpPr>
          <p:cNvPr id="4" name="Slide Number Placeholder 3">
            <a:extLst>
              <a:ext uri="{FF2B5EF4-FFF2-40B4-BE49-F238E27FC236}">
                <a16:creationId xmlns:a16="http://schemas.microsoft.com/office/drawing/2014/main" id="{88B022DD-FFDB-5A40-8363-9C08FF169F2A}"/>
              </a:ext>
            </a:extLst>
          </p:cNvPr>
          <p:cNvSpPr>
            <a:spLocks noGrp="1"/>
          </p:cNvSpPr>
          <p:nvPr>
            <p:ph type="sldNum" sz="quarter" idx="12"/>
          </p:nvPr>
        </p:nvSpPr>
        <p:spPr/>
        <p:txBody>
          <a:bodyPr/>
          <a:lstStyle/>
          <a:p>
            <a:fld id="{7DFC1CBA-4892-A140-A01E-A83B9C8F6E3B}" type="slidenum">
              <a:rPr lang="en-US" smtClean="0"/>
              <a:t>1</a:t>
            </a:fld>
            <a:endParaRPr lang="en-US" dirty="0"/>
          </a:p>
        </p:txBody>
      </p:sp>
      <p:sp>
        <p:nvSpPr>
          <p:cNvPr id="9" name="TextBox 8">
            <a:extLst>
              <a:ext uri="{FF2B5EF4-FFF2-40B4-BE49-F238E27FC236}">
                <a16:creationId xmlns:a16="http://schemas.microsoft.com/office/drawing/2014/main" id="{F9F13760-3959-D441-A6F1-92FA0580ADF4}"/>
              </a:ext>
            </a:extLst>
          </p:cNvPr>
          <p:cNvSpPr txBox="1"/>
          <p:nvPr/>
        </p:nvSpPr>
        <p:spPr>
          <a:xfrm>
            <a:off x="2271252" y="663677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141925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dirty="0"/>
              <a:t>Findings: Data Analysis </a:t>
            </a:r>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10</a:t>
            </a:fld>
            <a:endParaRPr lang="en-US" dirty="0"/>
          </a:p>
        </p:txBody>
      </p:sp>
      <p:pic>
        <p:nvPicPr>
          <p:cNvPr id="20" name="图片 19">
            <a:extLst>
              <a:ext uri="{FF2B5EF4-FFF2-40B4-BE49-F238E27FC236}">
                <a16:creationId xmlns:a16="http://schemas.microsoft.com/office/drawing/2014/main" id="{B4E1302F-2D04-0951-36BB-BB72AD764441}"/>
              </a:ext>
            </a:extLst>
          </p:cNvPr>
          <p:cNvPicPr>
            <a:picLocks noChangeAspect="1"/>
          </p:cNvPicPr>
          <p:nvPr/>
        </p:nvPicPr>
        <p:blipFill>
          <a:blip r:embed="rId3"/>
          <a:stretch>
            <a:fillRect/>
          </a:stretch>
        </p:blipFill>
        <p:spPr>
          <a:xfrm>
            <a:off x="3473450" y="2127049"/>
            <a:ext cx="5245100" cy="3530600"/>
          </a:xfrm>
          <a:prstGeom prst="rect">
            <a:avLst/>
          </a:prstGeom>
        </p:spPr>
      </p:pic>
      <p:sp>
        <p:nvSpPr>
          <p:cNvPr id="6" name="Content Placeholder 2">
            <a:extLst>
              <a:ext uri="{FF2B5EF4-FFF2-40B4-BE49-F238E27FC236}">
                <a16:creationId xmlns:a16="http://schemas.microsoft.com/office/drawing/2014/main" id="{BC5944E4-DDB9-1E2E-F3B9-D8DBAF60FE98}"/>
              </a:ext>
            </a:extLst>
          </p:cNvPr>
          <p:cNvSpPr txBox="1">
            <a:spLocks/>
          </p:cNvSpPr>
          <p:nvPr/>
        </p:nvSpPr>
        <p:spPr>
          <a:xfrm>
            <a:off x="839787" y="1429851"/>
            <a:ext cx="5245099" cy="592913"/>
          </a:xfrm>
          <a:prstGeom prst="rect">
            <a:avLst/>
          </a:prstGeom>
        </p:spPr>
        <p:txBody>
          <a:bodyPr vert="horz" lIns="0" tIns="45720" rIns="0" bIns="45720" rtlCol="0" anchor="ctr" anchorCtr="0">
            <a:normAutofit/>
          </a:bodyPr>
          <a:lstStyle>
            <a:lvl1pPr marL="0" indent="0" algn="l" defTabSz="914400" rtl="0" eaLnBrk="1" latinLnBrk="0" hangingPunct="1">
              <a:lnSpc>
                <a:spcPct val="90000"/>
              </a:lnSpc>
              <a:spcBef>
                <a:spcPts val="1000"/>
              </a:spcBef>
              <a:buClr>
                <a:srgbClr val="800000"/>
              </a:buClr>
              <a:buFont typeface="Arial" panose="020B0604020202020204" pitchFamily="34" charset="0"/>
              <a:buNone/>
              <a:defRPr sz="1800" b="0" i="0" kern="1200">
                <a:solidFill>
                  <a:srgbClr val="800000"/>
                </a:solidFill>
                <a:latin typeface="Helvetica" pitchFamily="2"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800000"/>
              </a:buClr>
              <a:buFont typeface="Arial" panose="020B0604020202020204" pitchFamily="34" charset="0"/>
              <a:buNone/>
              <a:defRPr sz="2000" b="1" i="0" kern="1200">
                <a:solidFill>
                  <a:srgbClr val="767676"/>
                </a:solidFill>
                <a:latin typeface="Helvetica" pitchFamily="2" charset="0"/>
                <a:ea typeface="+mn-ea"/>
                <a:cs typeface="Arial" panose="020B0604020202020204" pitchFamily="34" charset="0"/>
              </a:defRPr>
            </a:lvl2pPr>
            <a:lvl3pPr marL="914400" indent="0" algn="l" defTabSz="914400" rtl="0" eaLnBrk="1" latinLnBrk="0" hangingPunct="1">
              <a:lnSpc>
                <a:spcPct val="90000"/>
              </a:lnSpc>
              <a:spcBef>
                <a:spcPts val="500"/>
              </a:spcBef>
              <a:buClr>
                <a:srgbClr val="800000"/>
              </a:buClr>
              <a:buFont typeface="Arial" panose="020B0604020202020204" pitchFamily="34" charset="0"/>
              <a:buNone/>
              <a:defRPr sz="1800" b="1" i="0" kern="1200">
                <a:solidFill>
                  <a:srgbClr val="767676"/>
                </a:solidFill>
                <a:latin typeface="Helvetica"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sz="2000" dirty="0">
                <a:solidFill>
                  <a:schemeClr val="accent1"/>
                </a:solidFill>
              </a:rPr>
              <a:t>Communication and High Tech</a:t>
            </a:r>
            <a:endParaRPr lang="en-US" altLang="zh-CN" sz="2000" i="1" dirty="0">
              <a:solidFill>
                <a:schemeClr val="tx1"/>
              </a:solidFill>
            </a:endParaRPr>
          </a:p>
        </p:txBody>
      </p:sp>
    </p:spTree>
    <p:extLst>
      <p:ext uri="{BB962C8B-B14F-4D97-AF65-F5344CB8AC3E}">
        <p14:creationId xmlns:p14="http://schemas.microsoft.com/office/powerpoint/2010/main" val="1397143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dirty="0"/>
              <a:t>Findings: Overall Analysis </a:t>
            </a:r>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11</a:t>
            </a:fld>
            <a:endParaRPr lang="en-US" dirty="0"/>
          </a:p>
        </p:txBody>
      </p:sp>
      <p:pic>
        <p:nvPicPr>
          <p:cNvPr id="4" name="图片 3">
            <a:extLst>
              <a:ext uri="{FF2B5EF4-FFF2-40B4-BE49-F238E27FC236}">
                <a16:creationId xmlns:a16="http://schemas.microsoft.com/office/drawing/2014/main" id="{ADE5560A-4B54-961A-6BFC-FC26A19F9653}"/>
              </a:ext>
            </a:extLst>
          </p:cNvPr>
          <p:cNvPicPr>
            <a:picLocks noChangeAspect="1"/>
          </p:cNvPicPr>
          <p:nvPr/>
        </p:nvPicPr>
        <p:blipFill>
          <a:blip r:embed="rId3"/>
          <a:stretch>
            <a:fillRect/>
          </a:stretch>
        </p:blipFill>
        <p:spPr>
          <a:xfrm>
            <a:off x="3473450" y="2127049"/>
            <a:ext cx="5245100" cy="3530600"/>
          </a:xfrm>
          <a:prstGeom prst="rect">
            <a:avLst/>
          </a:prstGeom>
        </p:spPr>
      </p:pic>
    </p:spTree>
    <p:extLst>
      <p:ext uri="{BB962C8B-B14F-4D97-AF65-F5344CB8AC3E}">
        <p14:creationId xmlns:p14="http://schemas.microsoft.com/office/powerpoint/2010/main" val="4273183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B213-0483-F842-A67E-A673EEB4FC51}"/>
              </a:ext>
            </a:extLst>
          </p:cNvPr>
          <p:cNvSpPr>
            <a:spLocks noGrp="1"/>
          </p:cNvSpPr>
          <p:nvPr>
            <p:ph type="title"/>
          </p:nvPr>
        </p:nvSpPr>
        <p:spPr/>
        <p:txBody>
          <a:bodyPr/>
          <a:lstStyle/>
          <a:p>
            <a:r>
              <a:rPr lang="en-US" altLang="zh-CN" dirty="0"/>
              <a:t>Discussion/Conclusion(s)</a:t>
            </a:r>
          </a:p>
        </p:txBody>
      </p:sp>
      <p:sp>
        <p:nvSpPr>
          <p:cNvPr id="3" name="Content Placeholder 2">
            <a:extLst>
              <a:ext uri="{FF2B5EF4-FFF2-40B4-BE49-F238E27FC236}">
                <a16:creationId xmlns:a16="http://schemas.microsoft.com/office/drawing/2014/main" id="{CE9FA606-301D-7F42-A1ED-61F86BFC3688}"/>
              </a:ext>
            </a:extLst>
          </p:cNvPr>
          <p:cNvSpPr>
            <a:spLocks noGrp="1"/>
          </p:cNvSpPr>
          <p:nvPr>
            <p:ph idx="1"/>
          </p:nvPr>
        </p:nvSpPr>
        <p:spPr>
          <a:xfrm>
            <a:off x="838200" y="1534136"/>
            <a:ext cx="10192352" cy="4429492"/>
          </a:xfrm>
        </p:spPr>
        <p:txBody>
          <a:bodyPr/>
          <a:lstStyle/>
          <a:p>
            <a:r>
              <a:rPr lang="en-US" altLang="zh-CN" dirty="0">
                <a:solidFill>
                  <a:srgbClr val="800000"/>
                </a:solidFill>
              </a:rPr>
              <a:t>Conclusion</a:t>
            </a:r>
          </a:p>
          <a:p>
            <a:pPr lvl="1"/>
            <a:r>
              <a:rPr lang="en-US" altLang="zh-CN" dirty="0">
                <a:solidFill>
                  <a:schemeClr val="tx1"/>
                </a:solidFill>
              </a:rPr>
              <a:t>The remote working system did</a:t>
            </a:r>
            <a:r>
              <a:rPr lang="zh-CN" altLang="en-US" dirty="0">
                <a:solidFill>
                  <a:schemeClr val="tx1"/>
                </a:solidFill>
              </a:rPr>
              <a:t> </a:t>
            </a:r>
            <a:r>
              <a:rPr lang="en-US" altLang="zh-CN" dirty="0">
                <a:solidFill>
                  <a:schemeClr val="tx1"/>
                </a:solidFill>
              </a:rPr>
              <a:t>influences the questions ask during the company interview</a:t>
            </a:r>
          </a:p>
          <a:p>
            <a:pPr lvl="1"/>
            <a:endParaRPr lang="en-US" altLang="zh-CN" dirty="0">
              <a:solidFill>
                <a:schemeClr val="tx1"/>
              </a:solidFill>
            </a:endParaRPr>
          </a:p>
          <a:p>
            <a:pPr lvl="1"/>
            <a:endParaRPr lang="en-US" altLang="zh-CN" dirty="0">
              <a:solidFill>
                <a:schemeClr val="tx1"/>
              </a:solidFill>
            </a:endParaRPr>
          </a:p>
          <a:p>
            <a:r>
              <a:rPr lang="en-US" altLang="zh-CN" dirty="0">
                <a:solidFill>
                  <a:srgbClr val="800000"/>
                </a:solidFill>
              </a:rPr>
              <a:t>Discussion</a:t>
            </a:r>
          </a:p>
          <a:p>
            <a:pPr lvl="1"/>
            <a:r>
              <a:rPr lang="en-US" altLang="zh-CN" dirty="0">
                <a:solidFill>
                  <a:schemeClr val="tx1"/>
                </a:solidFill>
              </a:rPr>
              <a:t>Consider the role you play in the team and try to fit in with the work group</a:t>
            </a:r>
          </a:p>
          <a:p>
            <a:pPr lvl="1"/>
            <a:r>
              <a:rPr lang="en-US" altLang="zh-CN" dirty="0">
                <a:solidFill>
                  <a:schemeClr val="tx1"/>
                </a:solidFill>
              </a:rPr>
              <a:t>The interview situation in the Internet industry is better than other industries.</a:t>
            </a:r>
          </a:p>
          <a:p>
            <a:endParaRPr lang="en-US" altLang="zh-CN" sz="2200" i="1" dirty="0">
              <a:solidFill>
                <a:schemeClr val="tx1"/>
              </a:solidFill>
            </a:endParaRPr>
          </a:p>
          <a:p>
            <a:endParaRPr lang="en-US" altLang="zh-CN" sz="2200" i="1" dirty="0">
              <a:solidFill>
                <a:schemeClr val="tx1"/>
              </a:solidFill>
            </a:endParaRPr>
          </a:p>
          <a:p>
            <a:endParaRPr lang="en-US" altLang="zh-CN" sz="2200" i="1"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3DFC3AF0-27F1-C44C-B0A1-2CA835B3DC56}"/>
              </a:ext>
            </a:extLst>
          </p:cNvPr>
          <p:cNvSpPr>
            <a:spLocks noGrp="1"/>
          </p:cNvSpPr>
          <p:nvPr>
            <p:ph type="sldNum" sz="quarter" idx="12"/>
          </p:nvPr>
        </p:nvSpPr>
        <p:spPr/>
        <p:txBody>
          <a:bodyPr/>
          <a:lstStyle/>
          <a:p>
            <a:fld id="{7DFC1CBA-4892-A140-A01E-A83B9C8F6E3B}" type="slidenum">
              <a:rPr lang="en-US" smtClean="0"/>
              <a:pPr/>
              <a:t>12</a:t>
            </a:fld>
            <a:endParaRPr lang="en-US" dirty="0"/>
          </a:p>
        </p:txBody>
      </p:sp>
    </p:spTree>
    <p:extLst>
      <p:ext uri="{BB962C8B-B14F-4D97-AF65-F5344CB8AC3E}">
        <p14:creationId xmlns:p14="http://schemas.microsoft.com/office/powerpoint/2010/main" val="3985820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B213-0483-F842-A67E-A673EEB4FC51}"/>
              </a:ext>
            </a:extLst>
          </p:cNvPr>
          <p:cNvSpPr>
            <a:spLocks noGrp="1"/>
          </p:cNvSpPr>
          <p:nvPr>
            <p:ph type="title"/>
          </p:nvPr>
        </p:nvSpPr>
        <p:spPr/>
        <p:txBody>
          <a:bodyPr/>
          <a:lstStyle/>
          <a:p>
            <a:r>
              <a:rPr lang="en-US" altLang="zh-CN" dirty="0"/>
              <a:t>Limitations</a:t>
            </a:r>
            <a:r>
              <a:rPr lang="zh-CN" altLang="en-US" dirty="0"/>
              <a:t> </a:t>
            </a:r>
            <a:r>
              <a:rPr lang="en-US" altLang="zh-CN" dirty="0"/>
              <a:t>&amp;</a:t>
            </a:r>
            <a:r>
              <a:rPr lang="zh-CN" altLang="en-US" dirty="0"/>
              <a:t> </a:t>
            </a:r>
            <a:r>
              <a:rPr lang="en-US" altLang="zh-CN" dirty="0"/>
              <a:t>Future Research</a:t>
            </a:r>
          </a:p>
        </p:txBody>
      </p:sp>
      <p:sp>
        <p:nvSpPr>
          <p:cNvPr id="3" name="Content Placeholder 2">
            <a:extLst>
              <a:ext uri="{FF2B5EF4-FFF2-40B4-BE49-F238E27FC236}">
                <a16:creationId xmlns:a16="http://schemas.microsoft.com/office/drawing/2014/main" id="{CE9FA606-301D-7F42-A1ED-61F86BFC3688}"/>
              </a:ext>
            </a:extLst>
          </p:cNvPr>
          <p:cNvSpPr>
            <a:spLocks noGrp="1"/>
          </p:cNvSpPr>
          <p:nvPr>
            <p:ph idx="1"/>
          </p:nvPr>
        </p:nvSpPr>
        <p:spPr>
          <a:xfrm>
            <a:off x="838200" y="1534136"/>
            <a:ext cx="4648200" cy="4429492"/>
          </a:xfrm>
        </p:spPr>
        <p:txBody>
          <a:bodyPr/>
          <a:lstStyle/>
          <a:p>
            <a:endParaRPr lang="en-US" altLang="zh-CN" dirty="0">
              <a:solidFill>
                <a:schemeClr val="tx1"/>
              </a:solidFill>
            </a:endParaRPr>
          </a:p>
          <a:p>
            <a:r>
              <a:rPr lang="en-US" altLang="zh-CN" dirty="0">
                <a:solidFill>
                  <a:srgbClr val="800000"/>
                </a:solidFill>
              </a:rPr>
              <a:t>Limitations</a:t>
            </a:r>
          </a:p>
          <a:p>
            <a:pPr lvl="1"/>
            <a:r>
              <a:rPr lang="en-US" altLang="zh-CN" dirty="0">
                <a:solidFill>
                  <a:schemeClr val="tx1"/>
                </a:solidFill>
              </a:rPr>
              <a:t>Control variable problem</a:t>
            </a:r>
          </a:p>
          <a:p>
            <a:endParaRPr lang="en-US" altLang="zh-CN" sz="2200" i="1" dirty="0">
              <a:solidFill>
                <a:schemeClr val="tx1"/>
              </a:solidFill>
            </a:endParaRPr>
          </a:p>
          <a:p>
            <a:endParaRPr lang="en-US" altLang="zh-CN" sz="2200" i="1" dirty="0">
              <a:solidFill>
                <a:schemeClr val="tx1"/>
              </a:solidFill>
            </a:endParaRPr>
          </a:p>
          <a:p>
            <a:r>
              <a:rPr lang="en-US" altLang="zh-CN" sz="2000" dirty="0">
                <a:solidFill>
                  <a:srgbClr val="800000"/>
                </a:solidFill>
              </a:rPr>
              <a:t>Future Research</a:t>
            </a:r>
            <a:endParaRPr lang="en-US" altLang="zh-CN" sz="2200" i="1" dirty="0">
              <a:solidFill>
                <a:srgbClr val="800000"/>
              </a:solidFill>
            </a:endParaRPr>
          </a:p>
          <a:p>
            <a:pPr lvl="1"/>
            <a:r>
              <a:rPr lang="en-US" altLang="zh-CN" sz="1800" i="1" dirty="0">
                <a:solidFill>
                  <a:schemeClr val="tx1"/>
                </a:solidFill>
              </a:rPr>
              <a:t>Model training</a:t>
            </a:r>
          </a:p>
          <a:p>
            <a:endParaRPr lang="en-US" altLang="zh-CN" sz="2200" i="1"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3DFC3AF0-27F1-C44C-B0A1-2CA835B3DC56}"/>
              </a:ext>
            </a:extLst>
          </p:cNvPr>
          <p:cNvSpPr>
            <a:spLocks noGrp="1"/>
          </p:cNvSpPr>
          <p:nvPr>
            <p:ph type="sldNum" sz="quarter" idx="12"/>
          </p:nvPr>
        </p:nvSpPr>
        <p:spPr/>
        <p:txBody>
          <a:bodyPr/>
          <a:lstStyle/>
          <a:p>
            <a:fld id="{7DFC1CBA-4892-A140-A01E-A83B9C8F6E3B}" type="slidenum">
              <a:rPr lang="en-US" smtClean="0"/>
              <a:pPr/>
              <a:t>13</a:t>
            </a:fld>
            <a:endParaRPr lang="en-US" dirty="0"/>
          </a:p>
        </p:txBody>
      </p:sp>
      <p:graphicFrame>
        <p:nvGraphicFramePr>
          <p:cNvPr id="5" name="表格 4">
            <a:extLst>
              <a:ext uri="{FF2B5EF4-FFF2-40B4-BE49-F238E27FC236}">
                <a16:creationId xmlns:a16="http://schemas.microsoft.com/office/drawing/2014/main" id="{E93373BA-2305-B583-CABD-3D9DD0B5F904}"/>
              </a:ext>
            </a:extLst>
          </p:cNvPr>
          <p:cNvGraphicFramePr>
            <a:graphicFrameLocks noGrp="1"/>
          </p:cNvGraphicFramePr>
          <p:nvPr/>
        </p:nvGraphicFramePr>
        <p:xfrm>
          <a:off x="7039276" y="2153119"/>
          <a:ext cx="2837064" cy="3193715"/>
        </p:xfrm>
        <a:graphic>
          <a:graphicData uri="http://schemas.openxmlformats.org/drawingml/2006/table">
            <a:tbl>
              <a:tblPr/>
              <a:tblGrid>
                <a:gridCol w="790657">
                  <a:extLst>
                    <a:ext uri="{9D8B030D-6E8A-4147-A177-3AD203B41FA5}">
                      <a16:colId xmlns:a16="http://schemas.microsoft.com/office/drawing/2014/main" val="4107573751"/>
                    </a:ext>
                  </a:extLst>
                </a:gridCol>
                <a:gridCol w="1058086">
                  <a:extLst>
                    <a:ext uri="{9D8B030D-6E8A-4147-A177-3AD203B41FA5}">
                      <a16:colId xmlns:a16="http://schemas.microsoft.com/office/drawing/2014/main" val="310849253"/>
                    </a:ext>
                  </a:extLst>
                </a:gridCol>
                <a:gridCol w="988321">
                  <a:extLst>
                    <a:ext uri="{9D8B030D-6E8A-4147-A177-3AD203B41FA5}">
                      <a16:colId xmlns:a16="http://schemas.microsoft.com/office/drawing/2014/main" val="915363814"/>
                    </a:ext>
                  </a:extLst>
                </a:gridCol>
              </a:tblGrid>
              <a:tr h="865901">
                <a:tc>
                  <a:txBody>
                    <a:bodyPr/>
                    <a:lstStyle/>
                    <a:p>
                      <a:r>
                        <a:rPr lang="en-US" sz="1300" b="1">
                          <a:solidFill>
                            <a:srgbClr val="000000"/>
                          </a:solidFill>
                          <a:effectLst/>
                          <a:latin typeface="Helvetica Neue" panose="02000503000000020004" pitchFamily="2" charset="0"/>
                        </a:rPr>
                        <a:t>Declined Offer</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300" b="1" dirty="0">
                          <a:solidFill>
                            <a:srgbClr val="000000"/>
                          </a:solidFill>
                          <a:effectLst/>
                          <a:latin typeface="Helvetica Neue" panose="02000503000000020004" pitchFamily="2" charset="0"/>
                        </a:rPr>
                        <a:t>Neutral Experience</a:t>
                      </a:r>
                      <a:endParaRPr lang="en-US" sz="1300" dirty="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300" b="1">
                          <a:solidFill>
                            <a:srgbClr val="000000"/>
                          </a:solidFill>
                          <a:effectLst/>
                          <a:latin typeface="Helvetica Neue" panose="02000503000000020004" pitchFamily="2" charset="0"/>
                        </a:rPr>
                        <a:t>Average Interview</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034039871"/>
                  </a:ext>
                </a:extLst>
              </a:tr>
              <a:tr h="258646">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82127897"/>
                  </a:ext>
                </a:extLst>
              </a:tr>
              <a:tr h="258646">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5362744"/>
                  </a:ext>
                </a:extLst>
              </a:tr>
              <a:tr h="258646">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5202765"/>
                  </a:ext>
                </a:extLst>
              </a:tr>
              <a:tr h="258646">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9959450"/>
                  </a:ext>
                </a:extLst>
              </a:tr>
              <a:tr h="258646">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4943448"/>
                  </a:ext>
                </a:extLst>
              </a:tr>
              <a:tr h="258646">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58992345"/>
                  </a:ext>
                </a:extLst>
              </a:tr>
              <a:tr h="258646">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74550219"/>
                  </a:ext>
                </a:extLst>
              </a:tr>
              <a:tr h="258646">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neutral</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434007"/>
                  </a:ext>
                </a:extLst>
              </a:tr>
              <a:tr h="258646">
                <a:tc>
                  <a:txBody>
                    <a:bodyPr/>
                    <a:lstStyle/>
                    <a:p>
                      <a:r>
                        <a:rPr lang="en-US" sz="1300">
                          <a:solidFill>
                            <a:srgbClr val="000000"/>
                          </a:solidFill>
                          <a:effectLst/>
                          <a:latin typeface="Helvetica Neue" panose="02000503000000020004" pitchFamily="2" charset="0"/>
                        </a:rPr>
                        <a:t>bad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a:solidFill>
                            <a:srgbClr val="000000"/>
                          </a:solidFill>
                          <a:effectLst/>
                          <a:latin typeface="Helvetica Neue" panose="02000503000000020004" pitchFamily="2" charset="0"/>
                        </a:rPr>
                        <a:t>good</a:t>
                      </a:r>
                      <a:endParaRPr lang="en-US" sz="130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300" dirty="0">
                          <a:solidFill>
                            <a:srgbClr val="000000"/>
                          </a:solidFill>
                          <a:effectLst/>
                          <a:latin typeface="Helvetica Neue" panose="02000503000000020004" pitchFamily="2" charset="0"/>
                        </a:rPr>
                        <a:t>neutral</a:t>
                      </a:r>
                      <a:endParaRPr lang="en-US" sz="1300" dirty="0">
                        <a:effectLst/>
                      </a:endParaRPr>
                    </a:p>
                  </a:txBody>
                  <a:tcPr marL="28114" marR="28114" marT="28114" marB="28114">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870691"/>
                  </a:ext>
                </a:extLst>
              </a:tr>
            </a:tbl>
          </a:graphicData>
        </a:graphic>
      </p:graphicFrame>
    </p:spTree>
    <p:extLst>
      <p:ext uri="{BB962C8B-B14F-4D97-AF65-F5344CB8AC3E}">
        <p14:creationId xmlns:p14="http://schemas.microsoft.com/office/powerpoint/2010/main" val="1915651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B213-0483-F842-A67E-A673EEB4FC51}"/>
              </a:ext>
            </a:extLst>
          </p:cNvPr>
          <p:cNvSpPr>
            <a:spLocks noGrp="1"/>
          </p:cNvSpPr>
          <p:nvPr>
            <p:ph type="title"/>
          </p:nvPr>
        </p:nvSpPr>
        <p:spPr/>
        <p:txBody>
          <a:bodyPr/>
          <a:lstStyle/>
          <a:p>
            <a:r>
              <a:rPr lang="en-US" altLang="zh-CN" dirty="0"/>
              <a:t>References</a:t>
            </a:r>
          </a:p>
        </p:txBody>
      </p:sp>
      <p:sp>
        <p:nvSpPr>
          <p:cNvPr id="3" name="Content Placeholder 2">
            <a:extLst>
              <a:ext uri="{FF2B5EF4-FFF2-40B4-BE49-F238E27FC236}">
                <a16:creationId xmlns:a16="http://schemas.microsoft.com/office/drawing/2014/main" id="{CE9FA606-301D-7F42-A1ED-61F86BFC3688}"/>
              </a:ext>
            </a:extLst>
          </p:cNvPr>
          <p:cNvSpPr>
            <a:spLocks noGrp="1"/>
          </p:cNvSpPr>
          <p:nvPr>
            <p:ph idx="1"/>
          </p:nvPr>
        </p:nvSpPr>
        <p:spPr>
          <a:xfrm>
            <a:off x="838200" y="1534136"/>
            <a:ext cx="10192352" cy="4429492"/>
          </a:xfrm>
        </p:spPr>
        <p:txBody>
          <a:bodyPr/>
          <a:lstStyle/>
          <a:p>
            <a:r>
              <a:rPr lang="en-US" altLang="zh-CN" sz="1600" i="1" dirty="0">
                <a:solidFill>
                  <a:schemeClr val="tx1"/>
                </a:solidFill>
              </a:rPr>
              <a:t>Vijayan, Jaya, Dona </a:t>
            </a:r>
            <a:r>
              <a:rPr lang="en-US" altLang="zh-CN" sz="1600" i="1" dirty="0" err="1">
                <a:solidFill>
                  <a:schemeClr val="tx1"/>
                </a:solidFill>
              </a:rPr>
              <a:t>Anice</a:t>
            </a:r>
            <a:r>
              <a:rPr lang="en-US" altLang="zh-CN" sz="1600" i="1" dirty="0">
                <a:solidFill>
                  <a:schemeClr val="tx1"/>
                </a:solidFill>
              </a:rPr>
              <a:t> </a:t>
            </a:r>
            <a:r>
              <a:rPr lang="en-US" altLang="zh-CN" sz="1600" i="1" dirty="0" err="1">
                <a:solidFill>
                  <a:schemeClr val="tx1"/>
                </a:solidFill>
              </a:rPr>
              <a:t>Siby</a:t>
            </a:r>
            <a:r>
              <a:rPr lang="en-US" altLang="zh-CN" sz="1600" i="1" dirty="0">
                <a:solidFill>
                  <a:schemeClr val="tx1"/>
                </a:solidFill>
              </a:rPr>
              <a:t>, and Govind PV </a:t>
            </a:r>
            <a:r>
              <a:rPr lang="en-US" altLang="zh-CN" sz="1600" i="1" dirty="0" err="1">
                <a:solidFill>
                  <a:schemeClr val="tx1"/>
                </a:solidFill>
              </a:rPr>
              <a:t>Sabeen</a:t>
            </a:r>
            <a:r>
              <a:rPr lang="en-US" altLang="zh-CN" sz="1600" i="1" dirty="0">
                <a:solidFill>
                  <a:schemeClr val="tx1"/>
                </a:solidFill>
              </a:rPr>
              <a:t>. "Impact of Covid-19 Pandemic on Recruitment 	Process and its Sentiment Analysis." In 2021 2nd International Conference on Advances in Computing, 	Communication, Embedded and Secure Systems (ACCESS), pp. 270-273. IEEE, 2021.</a:t>
            </a:r>
            <a:r>
              <a:rPr lang="zh-CN" altLang="zh-CN" sz="1600" i="1" dirty="0">
                <a:solidFill>
                  <a:schemeClr val="tx1"/>
                </a:solidFill>
              </a:rPr>
              <a:t> </a:t>
            </a:r>
            <a:endParaRPr lang="en-US" altLang="zh-CN" sz="1600" i="1" dirty="0">
              <a:solidFill>
                <a:schemeClr val="tx1"/>
              </a:solidFill>
            </a:endParaRPr>
          </a:p>
          <a:p>
            <a:r>
              <a:rPr lang="en-US" altLang="zh-CN" sz="1600" i="1" dirty="0">
                <a:solidFill>
                  <a:schemeClr val="tx1"/>
                </a:solidFill>
              </a:rPr>
              <a:t>Zimmermann A, Ravishankar MN. Collaborative IT offshoring relationships and professional role identities: 	Reflections from a field study. Journal of Vocational Behavior. 2011;78(3):351–360.</a:t>
            </a:r>
            <a:r>
              <a:rPr lang="zh-CN" altLang="zh-CN" sz="1600" i="1" dirty="0">
                <a:solidFill>
                  <a:schemeClr val="tx1"/>
                </a:solidFill>
              </a:rPr>
              <a:t> </a:t>
            </a:r>
            <a:endParaRPr lang="en-US" altLang="zh-CN" sz="1600" i="1" dirty="0">
              <a:solidFill>
                <a:schemeClr val="tx1"/>
              </a:solidFill>
            </a:endParaRPr>
          </a:p>
          <a:p>
            <a:r>
              <a:rPr lang="en-US" altLang="zh-CN" sz="1600" i="1" dirty="0">
                <a:solidFill>
                  <a:schemeClr val="tx1"/>
                </a:solidFill>
              </a:rPr>
              <a:t>Y. Chen, D. Liu, G. Tang, T.M. Hogan, Workplace events and employee creativity: A multi-study field 	investigation, Personnel Psychology (2020)</a:t>
            </a:r>
          </a:p>
          <a:p>
            <a:r>
              <a:rPr lang="en-US" altLang="zh-CN" sz="1600" i="1" dirty="0">
                <a:solidFill>
                  <a:schemeClr val="tx1"/>
                </a:solidFill>
              </a:rPr>
              <a:t>Donovan, A. (2019). What PwC Learned from Its Policy of Flexible Work for Everyone. Retrieved July, 26, 	2020.</a:t>
            </a:r>
          </a:p>
          <a:p>
            <a:r>
              <a:rPr lang="en-US" altLang="zh-CN" sz="1600" i="1" dirty="0">
                <a:solidFill>
                  <a:schemeClr val="tx1"/>
                </a:solidFill>
              </a:rPr>
              <a:t>P. Kilgour, D. Reynaud, M. Northcote, C. McLoughlin, K.P. Gosselin, Threshold concepts about online 	pedagogy for novice online teachers in higher education, Higher Education Research &amp; Development, 	38 (7) (2019), pp. 1417-1431,10.1080/07294360.2018.1450360</a:t>
            </a:r>
          </a:p>
          <a:p>
            <a:endParaRPr lang="en-US" altLang="zh-CN" sz="2200" i="1"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p:txBody>
      </p:sp>
      <p:sp>
        <p:nvSpPr>
          <p:cNvPr id="4" name="Slide Number Placeholder 3">
            <a:extLst>
              <a:ext uri="{FF2B5EF4-FFF2-40B4-BE49-F238E27FC236}">
                <a16:creationId xmlns:a16="http://schemas.microsoft.com/office/drawing/2014/main" id="{3DFC3AF0-27F1-C44C-B0A1-2CA835B3DC56}"/>
              </a:ext>
            </a:extLst>
          </p:cNvPr>
          <p:cNvSpPr>
            <a:spLocks noGrp="1"/>
          </p:cNvSpPr>
          <p:nvPr>
            <p:ph type="sldNum" sz="quarter" idx="12"/>
          </p:nvPr>
        </p:nvSpPr>
        <p:spPr/>
        <p:txBody>
          <a:bodyPr/>
          <a:lstStyle/>
          <a:p>
            <a:fld id="{7DFC1CBA-4892-A140-A01E-A83B9C8F6E3B}" type="slidenum">
              <a:rPr lang="en-US" smtClean="0"/>
              <a:pPr/>
              <a:t>14</a:t>
            </a:fld>
            <a:endParaRPr lang="en-US" dirty="0"/>
          </a:p>
        </p:txBody>
      </p:sp>
    </p:spTree>
    <p:extLst>
      <p:ext uri="{BB962C8B-B14F-4D97-AF65-F5344CB8AC3E}">
        <p14:creationId xmlns:p14="http://schemas.microsoft.com/office/powerpoint/2010/main" val="5501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7A06E6-F069-EF4B-8B67-9A8F1417A839}"/>
              </a:ext>
            </a:extLst>
          </p:cNvPr>
          <p:cNvSpPr>
            <a:spLocks noGrp="1"/>
          </p:cNvSpPr>
          <p:nvPr>
            <p:ph type="body" idx="1"/>
          </p:nvPr>
        </p:nvSpPr>
        <p:spPr>
          <a:xfrm>
            <a:off x="361244" y="2690583"/>
            <a:ext cx="10126134" cy="3951111"/>
          </a:xfrm>
        </p:spPr>
        <p:txBody>
          <a:bodyPr>
            <a:normAutofit/>
          </a:bodyPr>
          <a:lstStyle/>
          <a:p>
            <a:endParaRPr lang="en-US" sz="4300" b="1" dirty="0">
              <a:solidFill>
                <a:schemeClr val="tx1"/>
              </a:solidFill>
            </a:endParaRPr>
          </a:p>
          <a:p>
            <a:r>
              <a:rPr lang="en-US" sz="4300" b="1" dirty="0">
                <a:solidFill>
                  <a:schemeClr val="tx1"/>
                </a:solidFill>
              </a:rPr>
              <a:t>THANK YOU FOR LISTENING!</a:t>
            </a:r>
            <a:br>
              <a:rPr lang="en-US" sz="4300" b="1" dirty="0">
                <a:solidFill>
                  <a:schemeClr val="tx1"/>
                </a:solidFill>
              </a:rPr>
            </a:br>
            <a:endParaRPr lang="en-US" sz="4300" b="1" dirty="0">
              <a:solidFill>
                <a:schemeClr val="tx1"/>
              </a:solidFill>
            </a:endParaRPr>
          </a:p>
          <a:p>
            <a:endParaRPr lang="en-US" sz="4300" b="1" dirty="0">
              <a:solidFill>
                <a:schemeClr val="tx1"/>
              </a:solidFill>
            </a:endParaRPr>
          </a:p>
          <a:p>
            <a:pPr algn="r"/>
            <a:r>
              <a:rPr lang="en-US" sz="1900" dirty="0"/>
              <a:t>Zhe Zhang</a:t>
            </a:r>
          </a:p>
          <a:p>
            <a:pPr algn="r"/>
            <a:r>
              <a:rPr lang="en-US" sz="3000" b="1" dirty="0">
                <a:solidFill>
                  <a:schemeClr val="tx1"/>
                </a:solidFill>
              </a:rPr>
              <a:t> </a:t>
            </a:r>
            <a:endParaRPr lang="en-US" sz="3000" dirty="0">
              <a:solidFill>
                <a:schemeClr val="accent1"/>
              </a:solidFill>
            </a:endParaRPr>
          </a:p>
        </p:txBody>
      </p:sp>
      <p:sp>
        <p:nvSpPr>
          <p:cNvPr id="3" name="Slide Number Placeholder 2">
            <a:extLst>
              <a:ext uri="{FF2B5EF4-FFF2-40B4-BE49-F238E27FC236}">
                <a16:creationId xmlns:a16="http://schemas.microsoft.com/office/drawing/2014/main" id="{C05DAF51-954C-6047-BCE0-ABF9E81AA3D4}"/>
              </a:ext>
            </a:extLst>
          </p:cNvPr>
          <p:cNvSpPr>
            <a:spLocks noGrp="1"/>
          </p:cNvSpPr>
          <p:nvPr>
            <p:ph type="sldNum" sz="quarter" idx="12"/>
          </p:nvPr>
        </p:nvSpPr>
        <p:spPr/>
        <p:txBody>
          <a:bodyPr/>
          <a:lstStyle/>
          <a:p>
            <a:fld id="{7DFC1CBA-4892-A140-A01E-A83B9C8F6E3B}" type="slidenum">
              <a:rPr lang="en-US" smtClean="0"/>
              <a:t>15</a:t>
            </a:fld>
            <a:endParaRPr lang="en-US" dirty="0"/>
          </a:p>
        </p:txBody>
      </p:sp>
    </p:spTree>
    <p:extLst>
      <p:ext uri="{BB962C8B-B14F-4D97-AF65-F5344CB8AC3E}">
        <p14:creationId xmlns:p14="http://schemas.microsoft.com/office/powerpoint/2010/main" val="16647303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2F22-9FE2-5D42-A527-DD61C8FD72AF}"/>
              </a:ext>
            </a:extLst>
          </p:cNvPr>
          <p:cNvSpPr>
            <a:spLocks noGrp="1"/>
          </p:cNvSpPr>
          <p:nvPr>
            <p:ph type="title"/>
          </p:nvPr>
        </p:nvSpPr>
        <p:spPr/>
        <p:txBody>
          <a:bodyPr/>
          <a:lstStyle/>
          <a:p>
            <a:r>
              <a:rPr lang="en-US" sz="4000" dirty="0"/>
              <a:t>Project Overview</a:t>
            </a:r>
          </a:p>
        </p:txBody>
      </p:sp>
      <p:sp>
        <p:nvSpPr>
          <p:cNvPr id="3" name="Content Placeholder 2">
            <a:extLst>
              <a:ext uri="{FF2B5EF4-FFF2-40B4-BE49-F238E27FC236}">
                <a16:creationId xmlns:a16="http://schemas.microsoft.com/office/drawing/2014/main" id="{E7F149C0-58E3-CD4F-9A60-324E75F56848}"/>
              </a:ext>
            </a:extLst>
          </p:cNvPr>
          <p:cNvSpPr>
            <a:spLocks noGrp="1"/>
          </p:cNvSpPr>
          <p:nvPr>
            <p:ph idx="1"/>
          </p:nvPr>
        </p:nvSpPr>
        <p:spPr/>
        <p:txBody>
          <a:bodyPr/>
          <a:lstStyle/>
          <a:p>
            <a:r>
              <a:rPr lang="en-US" sz="2800" dirty="0">
                <a:solidFill>
                  <a:srgbClr val="800000"/>
                </a:solidFill>
              </a:rPr>
              <a:t>Goal</a:t>
            </a:r>
          </a:p>
          <a:p>
            <a:pPr marL="0" indent="0">
              <a:buNone/>
            </a:pPr>
            <a:r>
              <a:rPr lang="en-US" sz="2000" dirty="0">
                <a:solidFill>
                  <a:schemeClr val="tx1"/>
                </a:solidFill>
              </a:rPr>
              <a:t>	- Examining the impact of remote work on interview questions.</a:t>
            </a:r>
          </a:p>
          <a:p>
            <a:pPr marL="0" indent="0">
              <a:buNone/>
            </a:pPr>
            <a:endParaRPr lang="en-US" sz="2000" dirty="0">
              <a:solidFill>
                <a:schemeClr val="tx1"/>
              </a:solidFill>
            </a:endParaRPr>
          </a:p>
          <a:p>
            <a:r>
              <a:rPr lang="en-US" sz="2800" dirty="0">
                <a:solidFill>
                  <a:srgbClr val="800000"/>
                </a:solidFill>
              </a:rPr>
              <a:t>Why should we care?</a:t>
            </a:r>
          </a:p>
          <a:p>
            <a:pPr lvl="2">
              <a:buFontTx/>
              <a:buChar char="-"/>
            </a:pPr>
            <a:r>
              <a:rPr lang="en-US" altLang="zh-CN" sz="2200" dirty="0">
                <a:solidFill>
                  <a:schemeClr val="tx1"/>
                </a:solidFill>
              </a:rPr>
              <a:t>Provide guidance for job search</a:t>
            </a:r>
          </a:p>
          <a:p>
            <a:pPr lvl="2">
              <a:buFontTx/>
              <a:buChar char="-"/>
            </a:pPr>
            <a:r>
              <a:rPr lang="en-US" sz="2200" dirty="0">
                <a:solidFill>
                  <a:schemeClr val="tx1"/>
                </a:solidFill>
              </a:rPr>
              <a:t>No studies based on interview questions</a:t>
            </a:r>
          </a:p>
          <a:p>
            <a:pPr lvl="2">
              <a:buFontTx/>
              <a:buChar char="-"/>
            </a:pPr>
            <a:endParaRPr lang="en-US" sz="2200" dirty="0">
              <a:solidFill>
                <a:schemeClr val="tx1"/>
              </a:solidFill>
            </a:endParaRPr>
          </a:p>
          <a:p>
            <a:endParaRPr lang="en-US" sz="2800" dirty="0">
              <a:solidFill>
                <a:srgbClr val="800000"/>
              </a:solidFill>
            </a:endParaRPr>
          </a:p>
        </p:txBody>
      </p:sp>
      <p:sp>
        <p:nvSpPr>
          <p:cNvPr id="4" name="Slide Number Placeholder 3">
            <a:extLst>
              <a:ext uri="{FF2B5EF4-FFF2-40B4-BE49-F238E27FC236}">
                <a16:creationId xmlns:a16="http://schemas.microsoft.com/office/drawing/2014/main" id="{CEF1BA45-E735-2440-9708-2812FF8F9110}"/>
              </a:ext>
            </a:extLst>
          </p:cNvPr>
          <p:cNvSpPr>
            <a:spLocks noGrp="1"/>
          </p:cNvSpPr>
          <p:nvPr>
            <p:ph type="sldNum" sz="quarter" idx="12"/>
          </p:nvPr>
        </p:nvSpPr>
        <p:spPr/>
        <p:txBody>
          <a:bodyPr/>
          <a:lstStyle/>
          <a:p>
            <a:fld id="{7DFC1CBA-4892-A140-A01E-A83B9C8F6E3B}" type="slidenum">
              <a:rPr lang="en-US" smtClean="0"/>
              <a:t>2</a:t>
            </a:fld>
            <a:endParaRPr lang="en-US" dirty="0"/>
          </a:p>
        </p:txBody>
      </p:sp>
    </p:spTree>
    <p:extLst>
      <p:ext uri="{BB962C8B-B14F-4D97-AF65-F5344CB8AC3E}">
        <p14:creationId xmlns:p14="http://schemas.microsoft.com/office/powerpoint/2010/main" val="1941968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AF3D3-39B4-A5C8-92F8-C618F0305FBD}"/>
              </a:ext>
            </a:extLst>
          </p:cNvPr>
          <p:cNvSpPr>
            <a:spLocks noGrp="1"/>
          </p:cNvSpPr>
          <p:nvPr>
            <p:ph type="title"/>
          </p:nvPr>
        </p:nvSpPr>
        <p:spPr/>
        <p:txBody>
          <a:bodyPr/>
          <a:lstStyle/>
          <a:p>
            <a:r>
              <a:rPr lang="en-US" altLang="zh-CN" dirty="0"/>
              <a:t>Literature Review</a:t>
            </a:r>
            <a:endParaRPr kumimoji="1" lang="zh-CN" altLang="en-US" dirty="0"/>
          </a:p>
        </p:txBody>
      </p:sp>
      <p:sp>
        <p:nvSpPr>
          <p:cNvPr id="3" name="内容占位符 2">
            <a:extLst>
              <a:ext uri="{FF2B5EF4-FFF2-40B4-BE49-F238E27FC236}">
                <a16:creationId xmlns:a16="http://schemas.microsoft.com/office/drawing/2014/main" id="{BA803541-B974-A370-72E4-75CC5B14D11A}"/>
              </a:ext>
            </a:extLst>
          </p:cNvPr>
          <p:cNvSpPr>
            <a:spLocks noGrp="1"/>
          </p:cNvSpPr>
          <p:nvPr>
            <p:ph idx="1"/>
          </p:nvPr>
        </p:nvSpPr>
        <p:spPr/>
        <p:txBody>
          <a:bodyPr/>
          <a:lstStyle/>
          <a:p>
            <a:r>
              <a:rPr kumimoji="1" lang="en-US" altLang="zh-CN" sz="2800" dirty="0">
                <a:solidFill>
                  <a:schemeClr val="tx1"/>
                </a:solidFill>
              </a:rPr>
              <a:t>A pessimistic attitude towards the unknown </a:t>
            </a:r>
          </a:p>
          <a:p>
            <a:pPr marL="0" indent="0" algn="r">
              <a:buNone/>
            </a:pPr>
            <a:r>
              <a:rPr kumimoji="1" lang="en-US" altLang="zh-CN" sz="2800" dirty="0">
                <a:solidFill>
                  <a:schemeClr val="tx1"/>
                </a:solidFill>
              </a:rPr>
              <a:t>-- Vijayan et al.</a:t>
            </a:r>
          </a:p>
          <a:p>
            <a:r>
              <a:rPr lang="en-US" altLang="zh-CN" sz="2800" dirty="0">
                <a:solidFill>
                  <a:schemeClr val="tx1"/>
                </a:solidFill>
              </a:rPr>
              <a:t>A whole new challenge of relationship with customers.</a:t>
            </a:r>
          </a:p>
          <a:p>
            <a:pPr marL="0" indent="0" algn="r">
              <a:buNone/>
            </a:pPr>
            <a:r>
              <a:rPr lang="en-US" altLang="zh-CN" sz="2800" dirty="0">
                <a:solidFill>
                  <a:schemeClr val="tx1"/>
                </a:solidFill>
              </a:rPr>
              <a:t>-- Donovan</a:t>
            </a:r>
            <a:r>
              <a:rPr lang="zh-CN" altLang="zh-CN" sz="2800" dirty="0">
                <a:solidFill>
                  <a:schemeClr val="tx1"/>
                </a:solidFill>
              </a:rPr>
              <a:t> </a:t>
            </a:r>
            <a:endParaRPr lang="en-US" altLang="zh-CN" sz="2800" dirty="0">
              <a:solidFill>
                <a:schemeClr val="tx1"/>
              </a:solidFill>
            </a:endParaRPr>
          </a:p>
          <a:p>
            <a:r>
              <a:rPr lang="en-US" altLang="zh-CN" sz="2800" dirty="0">
                <a:solidFill>
                  <a:schemeClr val="tx1"/>
                </a:solidFill>
              </a:rPr>
              <a:t>The company is more looking for people with team cohesion and leadership to join.</a:t>
            </a:r>
          </a:p>
          <a:p>
            <a:pPr marL="0" indent="0" algn="r">
              <a:buNone/>
            </a:pPr>
            <a:r>
              <a:rPr lang="en-US" altLang="zh-CN" sz="2800" dirty="0">
                <a:solidFill>
                  <a:schemeClr val="tx1"/>
                </a:solidFill>
              </a:rPr>
              <a:t>-- Zimmermann</a:t>
            </a:r>
            <a:r>
              <a:rPr lang="zh-CN" altLang="en-US" sz="2800" dirty="0">
                <a:solidFill>
                  <a:schemeClr val="tx1"/>
                </a:solidFill>
              </a:rPr>
              <a:t> </a:t>
            </a:r>
            <a:r>
              <a:rPr lang="en-US" altLang="zh-CN" sz="2800" dirty="0">
                <a:solidFill>
                  <a:schemeClr val="tx1"/>
                </a:solidFill>
              </a:rPr>
              <a:t>et al.</a:t>
            </a:r>
          </a:p>
          <a:p>
            <a:r>
              <a:rPr lang="zh-CN" altLang="zh-CN" sz="2800" dirty="0">
                <a:solidFill>
                  <a:schemeClr val="tx1"/>
                </a:solidFill>
              </a:rPr>
              <a:t> </a:t>
            </a:r>
            <a:r>
              <a:rPr lang="en-US" altLang="zh-CN" sz="2800" dirty="0">
                <a:solidFill>
                  <a:schemeClr val="tx1"/>
                </a:solidFill>
              </a:rPr>
              <a:t>While some will be uncomfortable, others will release more optimistic signals as a result of working remotely.</a:t>
            </a:r>
          </a:p>
          <a:p>
            <a:pPr marL="0" indent="0" algn="r">
              <a:buNone/>
            </a:pPr>
            <a:r>
              <a:rPr lang="en-US" altLang="zh-CN" sz="2800" dirty="0">
                <a:solidFill>
                  <a:schemeClr val="tx1"/>
                </a:solidFill>
              </a:rPr>
              <a:t>-- Chen, Liu, Tang, &amp; Hogan</a:t>
            </a:r>
            <a:r>
              <a:rPr lang="zh-CN" altLang="zh-CN" sz="2800" dirty="0">
                <a:solidFill>
                  <a:schemeClr val="tx1"/>
                </a:solidFill>
              </a:rPr>
              <a:t> </a:t>
            </a:r>
            <a:br>
              <a:rPr lang="en-US" altLang="zh-CN" sz="2800" dirty="0">
                <a:solidFill>
                  <a:schemeClr val="tx1"/>
                </a:solidFill>
              </a:rPr>
            </a:br>
            <a:endParaRPr lang="en-US" altLang="zh-CN" sz="2800" dirty="0">
              <a:solidFill>
                <a:schemeClr val="tx1"/>
              </a:solidFill>
            </a:endParaRPr>
          </a:p>
        </p:txBody>
      </p:sp>
      <p:sp>
        <p:nvSpPr>
          <p:cNvPr id="4" name="灯片编号占位符 3">
            <a:extLst>
              <a:ext uri="{FF2B5EF4-FFF2-40B4-BE49-F238E27FC236}">
                <a16:creationId xmlns:a16="http://schemas.microsoft.com/office/drawing/2014/main" id="{9CC10FC6-83C7-F67E-45A6-A8C4F9D86C7F}"/>
              </a:ext>
            </a:extLst>
          </p:cNvPr>
          <p:cNvSpPr>
            <a:spLocks noGrp="1"/>
          </p:cNvSpPr>
          <p:nvPr>
            <p:ph type="sldNum" sz="quarter" idx="12"/>
          </p:nvPr>
        </p:nvSpPr>
        <p:spPr/>
        <p:txBody>
          <a:bodyPr/>
          <a:lstStyle/>
          <a:p>
            <a:fld id="{7DFC1CBA-4892-A140-A01E-A83B9C8F6E3B}" type="slidenum">
              <a:rPr lang="en-US" smtClean="0"/>
              <a:pPr/>
              <a:t>3</a:t>
            </a:fld>
            <a:endParaRPr lang="en-US" dirty="0"/>
          </a:p>
        </p:txBody>
      </p:sp>
    </p:spTree>
    <p:extLst>
      <p:ext uri="{BB962C8B-B14F-4D97-AF65-F5344CB8AC3E}">
        <p14:creationId xmlns:p14="http://schemas.microsoft.com/office/powerpoint/2010/main" val="390712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2F22-9FE2-5D42-A527-DD61C8FD72AF}"/>
              </a:ext>
            </a:extLst>
          </p:cNvPr>
          <p:cNvSpPr>
            <a:spLocks noGrp="1"/>
          </p:cNvSpPr>
          <p:nvPr>
            <p:ph type="title"/>
          </p:nvPr>
        </p:nvSpPr>
        <p:spPr/>
        <p:txBody>
          <a:bodyPr/>
          <a:lstStyle/>
          <a:p>
            <a:r>
              <a:rPr lang="en-US" sz="4000" dirty="0"/>
              <a:t>Research</a:t>
            </a:r>
            <a:r>
              <a:rPr lang="zh-CN" altLang="en-US" sz="4000" dirty="0"/>
              <a:t> </a:t>
            </a:r>
            <a:r>
              <a:rPr lang="en-US" altLang="zh-CN" sz="4000" dirty="0"/>
              <a:t>Question</a:t>
            </a:r>
            <a:endParaRPr lang="en-US" sz="4000" dirty="0"/>
          </a:p>
        </p:txBody>
      </p:sp>
      <p:sp>
        <p:nvSpPr>
          <p:cNvPr id="3" name="Content Placeholder 2">
            <a:extLst>
              <a:ext uri="{FF2B5EF4-FFF2-40B4-BE49-F238E27FC236}">
                <a16:creationId xmlns:a16="http://schemas.microsoft.com/office/drawing/2014/main" id="{E7F149C0-58E3-CD4F-9A60-324E75F56848}"/>
              </a:ext>
            </a:extLst>
          </p:cNvPr>
          <p:cNvSpPr>
            <a:spLocks noGrp="1"/>
          </p:cNvSpPr>
          <p:nvPr>
            <p:ph idx="1"/>
          </p:nvPr>
        </p:nvSpPr>
        <p:spPr/>
        <p:txBody>
          <a:bodyPr/>
          <a:lstStyle/>
          <a:p>
            <a:r>
              <a:rPr lang="en-US" sz="2800" dirty="0">
                <a:solidFill>
                  <a:schemeClr val="tx1"/>
                </a:solidFill>
              </a:rPr>
              <a:t>Do </a:t>
            </a:r>
            <a:r>
              <a:rPr lang="en-US" sz="2800" dirty="0" err="1">
                <a:solidFill>
                  <a:schemeClr val="tx1"/>
                </a:solidFill>
              </a:rPr>
              <a:t>remotework</a:t>
            </a:r>
            <a:r>
              <a:rPr lang="en-US" sz="2800" dirty="0">
                <a:solidFill>
                  <a:schemeClr val="tx1"/>
                </a:solidFill>
              </a:rPr>
              <a:t> systems have an impact on the questions asked in company interviews, if so, in what ways?</a:t>
            </a:r>
          </a:p>
        </p:txBody>
      </p:sp>
      <p:sp>
        <p:nvSpPr>
          <p:cNvPr id="4" name="Slide Number Placeholder 3">
            <a:extLst>
              <a:ext uri="{FF2B5EF4-FFF2-40B4-BE49-F238E27FC236}">
                <a16:creationId xmlns:a16="http://schemas.microsoft.com/office/drawing/2014/main" id="{CEF1BA45-E735-2440-9708-2812FF8F9110}"/>
              </a:ext>
            </a:extLst>
          </p:cNvPr>
          <p:cNvSpPr>
            <a:spLocks noGrp="1"/>
          </p:cNvSpPr>
          <p:nvPr>
            <p:ph type="sldNum" sz="quarter" idx="12"/>
          </p:nvPr>
        </p:nvSpPr>
        <p:spPr/>
        <p:txBody>
          <a:bodyPr/>
          <a:lstStyle/>
          <a:p>
            <a:fld id="{7DFC1CBA-4892-A140-A01E-A83B9C8F6E3B}" type="slidenum">
              <a:rPr lang="en-US" smtClean="0"/>
              <a:t>4</a:t>
            </a:fld>
            <a:endParaRPr lang="en-US" dirty="0"/>
          </a:p>
        </p:txBody>
      </p:sp>
    </p:spTree>
    <p:extLst>
      <p:ext uri="{BB962C8B-B14F-4D97-AF65-F5344CB8AC3E}">
        <p14:creationId xmlns:p14="http://schemas.microsoft.com/office/powerpoint/2010/main" val="33242062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62F22-9FE2-5D42-A527-DD61C8FD72AF}"/>
              </a:ext>
            </a:extLst>
          </p:cNvPr>
          <p:cNvSpPr>
            <a:spLocks noGrp="1"/>
          </p:cNvSpPr>
          <p:nvPr>
            <p:ph type="title"/>
          </p:nvPr>
        </p:nvSpPr>
        <p:spPr/>
        <p:txBody>
          <a:bodyPr/>
          <a:lstStyle/>
          <a:p>
            <a:r>
              <a:rPr lang="en-US" altLang="zh-CN" dirty="0"/>
              <a:t>Research Methods</a:t>
            </a:r>
          </a:p>
        </p:txBody>
      </p:sp>
      <p:sp>
        <p:nvSpPr>
          <p:cNvPr id="3" name="Content Placeholder 2">
            <a:extLst>
              <a:ext uri="{FF2B5EF4-FFF2-40B4-BE49-F238E27FC236}">
                <a16:creationId xmlns:a16="http://schemas.microsoft.com/office/drawing/2014/main" id="{E7F149C0-58E3-CD4F-9A60-324E75F56848}"/>
              </a:ext>
            </a:extLst>
          </p:cNvPr>
          <p:cNvSpPr>
            <a:spLocks noGrp="1"/>
          </p:cNvSpPr>
          <p:nvPr>
            <p:ph idx="1"/>
          </p:nvPr>
        </p:nvSpPr>
        <p:spPr/>
        <p:txBody>
          <a:bodyPr/>
          <a:lstStyle/>
          <a:p>
            <a:r>
              <a:rPr lang="en-US" sz="2800" dirty="0">
                <a:solidFill>
                  <a:schemeClr val="tx1"/>
                </a:solidFill>
              </a:rPr>
              <a:t>Bag of Words</a:t>
            </a:r>
          </a:p>
          <a:p>
            <a:r>
              <a:rPr lang="en-US" sz="2800" dirty="0">
                <a:solidFill>
                  <a:schemeClr val="tx1"/>
                </a:solidFill>
              </a:rPr>
              <a:t>Word Frequency / Day (standardized)</a:t>
            </a:r>
          </a:p>
          <a:p>
            <a:r>
              <a:rPr lang="en-US" sz="2800" dirty="0">
                <a:solidFill>
                  <a:schemeClr val="tx1"/>
                </a:solidFill>
              </a:rPr>
              <a:t>The trend of interview questions is known by the change of word frequency/day.</a:t>
            </a:r>
          </a:p>
        </p:txBody>
      </p:sp>
      <p:sp>
        <p:nvSpPr>
          <p:cNvPr id="4" name="Slide Number Placeholder 3">
            <a:extLst>
              <a:ext uri="{FF2B5EF4-FFF2-40B4-BE49-F238E27FC236}">
                <a16:creationId xmlns:a16="http://schemas.microsoft.com/office/drawing/2014/main" id="{CEF1BA45-E735-2440-9708-2812FF8F9110}"/>
              </a:ext>
            </a:extLst>
          </p:cNvPr>
          <p:cNvSpPr>
            <a:spLocks noGrp="1"/>
          </p:cNvSpPr>
          <p:nvPr>
            <p:ph type="sldNum" sz="quarter" idx="12"/>
          </p:nvPr>
        </p:nvSpPr>
        <p:spPr/>
        <p:txBody>
          <a:bodyPr/>
          <a:lstStyle/>
          <a:p>
            <a:fld id="{7DFC1CBA-4892-A140-A01E-A83B9C8F6E3B}" type="slidenum">
              <a:rPr lang="en-US" smtClean="0"/>
              <a:t>5</a:t>
            </a:fld>
            <a:endParaRPr lang="en-US" dirty="0"/>
          </a:p>
        </p:txBody>
      </p:sp>
    </p:spTree>
    <p:extLst>
      <p:ext uri="{BB962C8B-B14F-4D97-AF65-F5344CB8AC3E}">
        <p14:creationId xmlns:p14="http://schemas.microsoft.com/office/powerpoint/2010/main" val="4099262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E6A41-DB3F-7F45-B3FB-AAFD07FDC147}"/>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69E91D86-CA0A-E440-8A00-5140D8A85C17}"/>
              </a:ext>
            </a:extLst>
          </p:cNvPr>
          <p:cNvSpPr>
            <a:spLocks noGrp="1"/>
          </p:cNvSpPr>
          <p:nvPr>
            <p:ph idx="1"/>
          </p:nvPr>
        </p:nvSpPr>
        <p:spPr>
          <a:xfrm>
            <a:off x="838200" y="1534136"/>
            <a:ext cx="11353800" cy="4429492"/>
          </a:xfrm>
        </p:spPr>
        <p:txBody>
          <a:bodyPr/>
          <a:lstStyle/>
          <a:p>
            <a:r>
              <a:rPr lang="en-US" sz="2800" dirty="0">
                <a:solidFill>
                  <a:schemeClr val="accent1"/>
                </a:solidFill>
              </a:rPr>
              <a:t>Source</a:t>
            </a:r>
            <a:r>
              <a:rPr lang="zh-CN" altLang="en-US" sz="2800" dirty="0">
                <a:solidFill>
                  <a:schemeClr val="accent1"/>
                </a:solidFill>
              </a:rPr>
              <a:t> </a:t>
            </a:r>
            <a:r>
              <a:rPr lang="en-US" altLang="zh-CN" sz="2800" dirty="0">
                <a:solidFill>
                  <a:schemeClr val="accent1"/>
                </a:solidFill>
              </a:rPr>
              <a:t>-</a:t>
            </a:r>
            <a:r>
              <a:rPr lang="zh-CN" altLang="en-US" sz="2800" dirty="0">
                <a:solidFill>
                  <a:schemeClr val="accent1"/>
                </a:solidFill>
              </a:rPr>
              <a:t>    </a:t>
            </a:r>
            <a:r>
              <a:rPr lang="en-US" altLang="zh-CN" sz="2800" dirty="0">
                <a:solidFill>
                  <a:schemeClr val="accent1"/>
                </a:solidFill>
              </a:rPr>
              <a:t> </a:t>
            </a:r>
            <a:r>
              <a:rPr lang="zh-CN" altLang="en-US" sz="2800" dirty="0">
                <a:solidFill>
                  <a:schemeClr val="accent1"/>
                </a:solidFill>
              </a:rPr>
              <a:t>               </a:t>
            </a:r>
            <a:r>
              <a:rPr lang="en-US" sz="2800" dirty="0">
                <a:solidFill>
                  <a:schemeClr val="accent1"/>
                </a:solidFill>
              </a:rPr>
              <a:t>: find </a:t>
            </a:r>
            <a:r>
              <a:rPr lang="en-US" sz="2800" i="1" u="sng" dirty="0">
                <a:solidFill>
                  <a:schemeClr val="accent1"/>
                </a:solidFill>
              </a:rPr>
              <a:t>interview questions </a:t>
            </a:r>
          </a:p>
          <a:p>
            <a:pPr lvl="1">
              <a:buFontTx/>
              <a:buChar char="-"/>
            </a:pPr>
            <a:r>
              <a:rPr lang="en-US" sz="2400" dirty="0">
                <a:solidFill>
                  <a:schemeClr val="tx1"/>
                </a:solidFill>
              </a:rPr>
              <a:t>Didn’t use existing statistics as we seek to analyze something new </a:t>
            </a:r>
          </a:p>
          <a:p>
            <a:pPr lvl="1">
              <a:buFontTx/>
              <a:buChar char="-"/>
            </a:pPr>
            <a:r>
              <a:rPr lang="en-US" sz="2400" dirty="0">
                <a:solidFill>
                  <a:schemeClr val="tx1"/>
                </a:solidFill>
              </a:rPr>
              <a:t>Company name </a:t>
            </a:r>
            <a:r>
              <a:rPr lang="en-US" sz="2400" dirty="0">
                <a:solidFill>
                  <a:schemeClr val="tx1"/>
                </a:solidFill>
                <a:sym typeface="Wingdings" pitchFamily="2" charset="2"/>
              </a:rPr>
              <a:t> Interviews  Interview &amp; interview questions</a:t>
            </a:r>
            <a:br>
              <a:rPr lang="en-US" sz="1600" dirty="0">
                <a:solidFill>
                  <a:srgbClr val="800000"/>
                </a:solidFill>
              </a:rPr>
            </a:br>
            <a:endParaRPr lang="en-US" sz="1600" i="1" dirty="0">
              <a:solidFill>
                <a:schemeClr val="tx1"/>
              </a:solidFill>
            </a:endParaRPr>
          </a:p>
          <a:p>
            <a:endParaRPr lang="en-US" sz="2200" i="1" dirty="0">
              <a:solidFill>
                <a:schemeClr val="tx1"/>
              </a:solidFill>
            </a:endParaRPr>
          </a:p>
          <a:p>
            <a:pPr>
              <a:buFontTx/>
              <a:buChar char="-"/>
            </a:pPr>
            <a:endParaRPr lang="en-US" dirty="0">
              <a:solidFill>
                <a:srgbClr val="800000"/>
              </a:solidFill>
            </a:endParaRPr>
          </a:p>
          <a:p>
            <a:endParaRPr lang="en-US" dirty="0"/>
          </a:p>
        </p:txBody>
      </p:sp>
      <p:sp>
        <p:nvSpPr>
          <p:cNvPr id="4" name="Slide Number Placeholder 3">
            <a:extLst>
              <a:ext uri="{FF2B5EF4-FFF2-40B4-BE49-F238E27FC236}">
                <a16:creationId xmlns:a16="http://schemas.microsoft.com/office/drawing/2014/main" id="{75242BBB-3B45-6449-875C-F49B3C87A5FB}"/>
              </a:ext>
            </a:extLst>
          </p:cNvPr>
          <p:cNvSpPr>
            <a:spLocks noGrp="1"/>
          </p:cNvSpPr>
          <p:nvPr>
            <p:ph type="sldNum" sz="quarter" idx="12"/>
          </p:nvPr>
        </p:nvSpPr>
        <p:spPr/>
        <p:txBody>
          <a:bodyPr/>
          <a:lstStyle/>
          <a:p>
            <a:fld id="{7DFC1CBA-4892-A140-A01E-A83B9C8F6E3B}" type="slidenum">
              <a:rPr lang="en-US" smtClean="0"/>
              <a:pPr/>
              <a:t>6</a:t>
            </a:fld>
            <a:endParaRPr lang="en-US" dirty="0"/>
          </a:p>
        </p:txBody>
      </p:sp>
      <p:pic>
        <p:nvPicPr>
          <p:cNvPr id="12" name="Picture 11">
            <a:extLst>
              <a:ext uri="{FF2B5EF4-FFF2-40B4-BE49-F238E27FC236}">
                <a16:creationId xmlns:a16="http://schemas.microsoft.com/office/drawing/2014/main" id="{6DCACDB9-35DA-034E-AEE8-40D0B2EA776D}"/>
              </a:ext>
            </a:extLst>
          </p:cNvPr>
          <p:cNvPicPr>
            <a:picLocks noChangeAspect="1"/>
          </p:cNvPicPr>
          <p:nvPr/>
        </p:nvPicPr>
        <p:blipFill>
          <a:blip r:embed="rId2"/>
          <a:stretch>
            <a:fillRect/>
          </a:stretch>
        </p:blipFill>
        <p:spPr>
          <a:xfrm>
            <a:off x="762000" y="2775701"/>
            <a:ext cx="5457591" cy="3529965"/>
          </a:xfrm>
          <a:prstGeom prst="rect">
            <a:avLst/>
          </a:prstGeom>
        </p:spPr>
      </p:pic>
      <p:pic>
        <p:nvPicPr>
          <p:cNvPr id="14" name="Picture 13" descr="Icon&#10;&#10;Description automatically generated with medium confidence">
            <a:extLst>
              <a:ext uri="{FF2B5EF4-FFF2-40B4-BE49-F238E27FC236}">
                <a16:creationId xmlns:a16="http://schemas.microsoft.com/office/drawing/2014/main" id="{2BE5FFDA-C8ED-674C-9D37-C57AA763D793}"/>
              </a:ext>
            </a:extLst>
          </p:cNvPr>
          <p:cNvPicPr>
            <a:picLocks noChangeAspect="1"/>
          </p:cNvPicPr>
          <p:nvPr/>
        </p:nvPicPr>
        <p:blipFill rotWithShape="1">
          <a:blip r:embed="rId3"/>
          <a:srcRect l="6527" t="20162" r="15627" b="22637"/>
          <a:stretch/>
        </p:blipFill>
        <p:spPr>
          <a:xfrm>
            <a:off x="2510112" y="1576637"/>
            <a:ext cx="1873624" cy="373138"/>
          </a:xfrm>
          <a:prstGeom prst="rect">
            <a:avLst/>
          </a:prstGeom>
        </p:spPr>
      </p:pic>
      <p:graphicFrame>
        <p:nvGraphicFramePr>
          <p:cNvPr id="5" name="表格 4">
            <a:extLst>
              <a:ext uri="{FF2B5EF4-FFF2-40B4-BE49-F238E27FC236}">
                <a16:creationId xmlns:a16="http://schemas.microsoft.com/office/drawing/2014/main" id="{053AE329-0A8A-DF44-AC78-DD7453C5C749}"/>
              </a:ext>
            </a:extLst>
          </p:cNvPr>
          <p:cNvGraphicFramePr>
            <a:graphicFrameLocks noGrp="1"/>
          </p:cNvGraphicFramePr>
          <p:nvPr>
            <p:extLst>
              <p:ext uri="{D42A27DB-BD31-4B8C-83A1-F6EECF244321}">
                <p14:modId xmlns:p14="http://schemas.microsoft.com/office/powerpoint/2010/main" val="3660432001"/>
              </p:ext>
            </p:extLst>
          </p:nvPr>
        </p:nvGraphicFramePr>
        <p:xfrm>
          <a:off x="6219592" y="2838108"/>
          <a:ext cx="5340395" cy="3444881"/>
        </p:xfrm>
        <a:graphic>
          <a:graphicData uri="http://schemas.openxmlformats.org/drawingml/2006/table">
            <a:tbl>
              <a:tblPr/>
              <a:tblGrid>
                <a:gridCol w="2907874">
                  <a:extLst>
                    <a:ext uri="{9D8B030D-6E8A-4147-A177-3AD203B41FA5}">
                      <a16:colId xmlns:a16="http://schemas.microsoft.com/office/drawing/2014/main" val="1399866081"/>
                    </a:ext>
                  </a:extLst>
                </a:gridCol>
                <a:gridCol w="1675004">
                  <a:extLst>
                    <a:ext uri="{9D8B030D-6E8A-4147-A177-3AD203B41FA5}">
                      <a16:colId xmlns:a16="http://schemas.microsoft.com/office/drawing/2014/main" val="1190906656"/>
                    </a:ext>
                  </a:extLst>
                </a:gridCol>
                <a:gridCol w="757517">
                  <a:extLst>
                    <a:ext uri="{9D8B030D-6E8A-4147-A177-3AD203B41FA5}">
                      <a16:colId xmlns:a16="http://schemas.microsoft.com/office/drawing/2014/main" val="1300412933"/>
                    </a:ext>
                  </a:extLst>
                </a:gridCol>
              </a:tblGrid>
              <a:tr h="277003">
                <a:tc>
                  <a:txBody>
                    <a:bodyPr/>
                    <a:lstStyle/>
                    <a:p>
                      <a:r>
                        <a:rPr lang="en-US" sz="1200" b="1" dirty="0">
                          <a:solidFill>
                            <a:srgbClr val="000000"/>
                          </a:solidFill>
                          <a:effectLst/>
                          <a:latin typeface="Helvetica Neue" panose="02000503000000020004" pitchFamily="2" charset="0"/>
                        </a:rPr>
                        <a:t>Interview</a:t>
                      </a:r>
                      <a:endParaRPr lang="en-US" sz="120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dirty="0" err="1">
                          <a:solidFill>
                            <a:srgbClr val="000000"/>
                          </a:solidFill>
                          <a:effectLst/>
                          <a:latin typeface="Helvetica Neue" panose="02000503000000020004" pitchFamily="2" charset="0"/>
                        </a:rPr>
                        <a:t>InterviewQuestions</a:t>
                      </a:r>
                      <a:endParaRPr lang="en-US" sz="120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US" sz="1200" b="1" dirty="0">
                          <a:solidFill>
                            <a:srgbClr val="000000"/>
                          </a:solidFill>
                          <a:effectLst/>
                          <a:latin typeface="Helvetica Neue" panose="02000503000000020004" pitchFamily="2" charset="0"/>
                        </a:rPr>
                        <a:t>date</a:t>
                      </a:r>
                      <a:endParaRPr lang="en-US" sz="120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982557713"/>
                  </a:ext>
                </a:extLst>
              </a:tr>
              <a:tr h="975838">
                <a:tc>
                  <a:txBody>
                    <a:bodyPr/>
                    <a:lstStyle/>
                    <a:p>
                      <a:r>
                        <a:rPr lang="en-US" sz="1050" dirty="0">
                          <a:solidFill>
                            <a:srgbClr val="000000"/>
                          </a:solidFill>
                          <a:effectLst/>
                          <a:latin typeface="Helvetica Neue" panose="02000503000000020004" pitchFamily="2" charset="0"/>
                        </a:rPr>
                        <a:t>multi level interviews, done over zoom, with many teams involved. Behavior interview questions, focused on how I approached scenarios. Focused on my skill set and experiences. Friendly interviewers, good feedback given during and after.</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050" dirty="0">
                          <a:solidFill>
                            <a:srgbClr val="000000"/>
                          </a:solidFill>
                          <a:effectLst/>
                          <a:latin typeface="Helvetica Neue" panose="02000503000000020004" pitchFamily="2" charset="0"/>
                        </a:rPr>
                        <a:t>Describe a difficult scenario you encountered and how you handled it?</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zh-CN" sz="1050">
                          <a:solidFill>
                            <a:srgbClr val="000000"/>
                          </a:solidFill>
                          <a:effectLst/>
                          <a:latin typeface="Helvetica Neue" panose="02000503000000020004" pitchFamily="2" charset="0"/>
                        </a:rPr>
                        <a:t>2022-04-25</a:t>
                      </a:r>
                      <a:endParaRPr lang="zh-CN" altLang="en-US" sz="105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235799"/>
                  </a:ext>
                </a:extLst>
              </a:tr>
              <a:tr h="818072">
                <a:tc>
                  <a:txBody>
                    <a:bodyPr/>
                    <a:lstStyle/>
                    <a:p>
                      <a:r>
                        <a:rPr lang="en-US" sz="1050" dirty="0">
                          <a:solidFill>
                            <a:srgbClr val="000000"/>
                          </a:solidFill>
                          <a:effectLst/>
                          <a:latin typeface="Helvetica Neue" panose="02000503000000020004" pitchFamily="2" charset="0"/>
                        </a:rPr>
                        <a:t>remote interview with no technical question. General university experience and scenario based questions. Overall 30 minute interview and got feedback within 1 week after the interview and offer after 3 months .</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050" dirty="0">
                          <a:solidFill>
                            <a:srgbClr val="000000"/>
                          </a:solidFill>
                          <a:effectLst/>
                          <a:latin typeface="Helvetica Neue" panose="02000503000000020004" pitchFamily="2" charset="0"/>
                        </a:rPr>
                        <a:t>Name a time you were project leader ?</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zh-CN" sz="1050">
                          <a:solidFill>
                            <a:srgbClr val="000000"/>
                          </a:solidFill>
                          <a:effectLst/>
                          <a:latin typeface="Helvetica Neue" panose="02000503000000020004" pitchFamily="2" charset="0"/>
                        </a:rPr>
                        <a:t>2022-04-25</a:t>
                      </a:r>
                      <a:endParaRPr lang="zh-CN" altLang="en-US" sz="105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30210991"/>
                  </a:ext>
                </a:extLst>
              </a:tr>
              <a:tr h="1348346">
                <a:tc>
                  <a:txBody>
                    <a:bodyPr/>
                    <a:lstStyle/>
                    <a:p>
                      <a:r>
                        <a:rPr lang="en-US" sz="1050" dirty="0">
                          <a:solidFill>
                            <a:srgbClr val="000000"/>
                          </a:solidFill>
                          <a:effectLst/>
                          <a:latin typeface="Helvetica Neue" panose="02000503000000020004" pitchFamily="2" charset="0"/>
                        </a:rPr>
                        <a:t>1. Phone interview</a:t>
                      </a:r>
                      <a:endParaRPr lang="en-US" sz="1050" dirty="0">
                        <a:effectLst/>
                      </a:endParaRPr>
                    </a:p>
                    <a:p>
                      <a:r>
                        <a:rPr lang="en-US" sz="1050" dirty="0">
                          <a:solidFill>
                            <a:srgbClr val="000000"/>
                          </a:solidFill>
                          <a:effectLst/>
                          <a:latin typeface="Helvetica Neue" panose="02000503000000020004" pitchFamily="2" charset="0"/>
                        </a:rPr>
                        <a:t>2. Interview</a:t>
                      </a:r>
                      <a:endParaRPr lang="en-US" sz="1050" dirty="0">
                        <a:effectLst/>
                      </a:endParaRPr>
                    </a:p>
                    <a:p>
                      <a:r>
                        <a:rPr lang="en-US" sz="1050" dirty="0">
                          <a:solidFill>
                            <a:srgbClr val="000000"/>
                          </a:solidFill>
                          <a:effectLst/>
                          <a:latin typeface="Helvetica Neue" panose="02000503000000020004" pitchFamily="2" charset="0"/>
                        </a:rPr>
                        <a:t> - Two MDs interviewed me.</a:t>
                      </a:r>
                      <a:endParaRPr lang="en-US" sz="1050" dirty="0">
                        <a:effectLst/>
                      </a:endParaRPr>
                    </a:p>
                    <a:p>
                      <a:r>
                        <a:rPr lang="en-US" sz="1050" dirty="0">
                          <a:solidFill>
                            <a:srgbClr val="000000"/>
                          </a:solidFill>
                          <a:effectLst/>
                          <a:latin typeface="Helvetica Neue" panose="02000503000000020004" pitchFamily="2" charset="0"/>
                        </a:rPr>
                        <a:t>3. On-site Invitation</a:t>
                      </a:r>
                      <a:endParaRPr lang="en-US" sz="1050" dirty="0">
                        <a:effectLst/>
                      </a:endParaRPr>
                    </a:p>
                    <a:p>
                      <a:r>
                        <a:rPr lang="en-US" sz="1050" dirty="0">
                          <a:solidFill>
                            <a:srgbClr val="000000"/>
                          </a:solidFill>
                          <a:effectLst/>
                          <a:latin typeface="Helvetica Neue" panose="02000503000000020004" pitchFamily="2" charset="0"/>
                        </a:rPr>
                        <a:t> - Presentation about my work</a:t>
                      </a:r>
                      <a:endParaRPr lang="en-US" sz="1050" dirty="0">
                        <a:effectLst/>
                      </a:endParaRPr>
                    </a:p>
                    <a:p>
                      <a:r>
                        <a:rPr lang="en-US" sz="1050" dirty="0">
                          <a:solidFill>
                            <a:srgbClr val="000000"/>
                          </a:solidFill>
                          <a:effectLst/>
                          <a:latin typeface="Helvetica Neue" panose="02000503000000020004" pitchFamily="2" charset="0"/>
                        </a:rPr>
                        <a:t> - 10+ 30-min interviews with MDs</a:t>
                      </a:r>
                      <a:endParaRPr lang="en-US" sz="1050" dirty="0">
                        <a:effectLst/>
                      </a:endParaRPr>
                    </a:p>
                    <a:p>
                      <a:r>
                        <a:rPr lang="en-US" sz="1050" dirty="0">
                          <a:solidFill>
                            <a:srgbClr val="000000"/>
                          </a:solidFill>
                          <a:effectLst/>
                          <a:latin typeface="Helvetica Neue" panose="02000503000000020004" pitchFamily="2" charset="0"/>
                        </a:rPr>
                        <a:t> - Lunch with associates</a:t>
                      </a:r>
                      <a:endParaRPr lang="en-US" sz="1050" dirty="0">
                        <a:effectLst/>
                      </a:endParaRPr>
                    </a:p>
                    <a:p>
                      <a:r>
                        <a:rPr lang="en-US" sz="1050" dirty="0">
                          <a:solidFill>
                            <a:srgbClr val="000000"/>
                          </a:solidFill>
                          <a:effectLst/>
                          <a:latin typeface="Helvetica Neue" panose="02000503000000020004" pitchFamily="2" charset="0"/>
                        </a:rPr>
                        <a:t> - Dinner with MDs</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sz="1050" dirty="0">
                          <a:solidFill>
                            <a:srgbClr val="000000"/>
                          </a:solidFill>
                          <a:effectLst/>
                          <a:latin typeface="Helvetica Neue" panose="02000503000000020004" pitchFamily="2" charset="0"/>
                        </a:rPr>
                        <a:t>- Specific questions about my research</a:t>
                      </a:r>
                      <a:endParaRPr lang="en-US" sz="1050" dirty="0">
                        <a:effectLst/>
                      </a:endParaRPr>
                    </a:p>
                    <a:p>
                      <a:r>
                        <a:rPr lang="en-US" sz="1050" dirty="0">
                          <a:solidFill>
                            <a:srgbClr val="000000"/>
                          </a:solidFill>
                          <a:effectLst/>
                          <a:latin typeface="Helvetica Neue" panose="02000503000000020004" pitchFamily="2" charset="0"/>
                        </a:rPr>
                        <a:t> - What's your view about shareholder activists?</a:t>
                      </a:r>
                      <a:endParaRPr lang="en-US" sz="1050" dirty="0">
                        <a:effectLst/>
                      </a:endParaRPr>
                    </a:p>
                    <a:p>
                      <a:r>
                        <a:rPr lang="en-US" sz="1050" dirty="0">
                          <a:solidFill>
                            <a:srgbClr val="000000"/>
                          </a:solidFill>
                          <a:effectLst/>
                          <a:latin typeface="Helvetica Neue" panose="02000503000000020004" pitchFamily="2" charset="0"/>
                        </a:rPr>
                        <a:t> - How would you advise our clients about the threats of shareholder activists?</a:t>
                      </a:r>
                      <a:endParaRPr 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US" altLang="zh-CN" sz="1050" dirty="0">
                          <a:solidFill>
                            <a:srgbClr val="000000"/>
                          </a:solidFill>
                          <a:effectLst/>
                          <a:latin typeface="Helvetica Neue" panose="02000503000000020004" pitchFamily="2" charset="0"/>
                        </a:rPr>
                        <a:t>2022-04-24</a:t>
                      </a:r>
                      <a:endParaRPr lang="zh-CN" altLang="en-US" sz="1050" dirty="0">
                        <a:effectLst/>
                      </a:endParaRPr>
                    </a:p>
                  </a:txBody>
                  <a:tcPr marL="14828" marR="14828" marT="14828" marB="148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108158"/>
                  </a:ext>
                </a:extLst>
              </a:tr>
            </a:tbl>
          </a:graphicData>
        </a:graphic>
      </p:graphicFrame>
    </p:spTree>
    <p:extLst>
      <p:ext uri="{BB962C8B-B14F-4D97-AF65-F5344CB8AC3E}">
        <p14:creationId xmlns:p14="http://schemas.microsoft.com/office/powerpoint/2010/main" val="243553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0DC5E2-54B8-F192-BCC2-8064738FC3D6}"/>
              </a:ext>
            </a:extLst>
          </p:cNvPr>
          <p:cNvSpPr>
            <a:spLocks noGrp="1"/>
          </p:cNvSpPr>
          <p:nvPr>
            <p:ph type="title"/>
          </p:nvPr>
        </p:nvSpPr>
        <p:spPr/>
        <p:txBody>
          <a:bodyPr/>
          <a:lstStyle/>
          <a:p>
            <a:r>
              <a:rPr lang="en-US" altLang="zh-CN" dirty="0"/>
              <a:t>Data</a:t>
            </a:r>
            <a:endParaRPr kumimoji="1" lang="zh-CN" altLang="en-US" dirty="0"/>
          </a:p>
        </p:txBody>
      </p:sp>
      <p:sp>
        <p:nvSpPr>
          <p:cNvPr id="4" name="灯片编号占位符 3">
            <a:extLst>
              <a:ext uri="{FF2B5EF4-FFF2-40B4-BE49-F238E27FC236}">
                <a16:creationId xmlns:a16="http://schemas.microsoft.com/office/drawing/2014/main" id="{4D9C43C4-D2CD-F1A6-C9A1-3D9079D85FD1}"/>
              </a:ext>
            </a:extLst>
          </p:cNvPr>
          <p:cNvSpPr>
            <a:spLocks noGrp="1"/>
          </p:cNvSpPr>
          <p:nvPr>
            <p:ph type="sldNum" sz="quarter" idx="12"/>
          </p:nvPr>
        </p:nvSpPr>
        <p:spPr/>
        <p:txBody>
          <a:bodyPr/>
          <a:lstStyle/>
          <a:p>
            <a:fld id="{7DFC1CBA-4892-A140-A01E-A83B9C8F6E3B}" type="slidenum">
              <a:rPr lang="en-US" smtClean="0"/>
              <a:pPr/>
              <a:t>7</a:t>
            </a:fld>
            <a:endParaRPr lang="en-US" dirty="0"/>
          </a:p>
        </p:txBody>
      </p:sp>
      <p:sp>
        <p:nvSpPr>
          <p:cNvPr id="9" name="Content Placeholder 2">
            <a:extLst>
              <a:ext uri="{FF2B5EF4-FFF2-40B4-BE49-F238E27FC236}">
                <a16:creationId xmlns:a16="http://schemas.microsoft.com/office/drawing/2014/main" id="{E3A3EB29-6C7B-2948-1ABD-940433C9A26C}"/>
              </a:ext>
            </a:extLst>
          </p:cNvPr>
          <p:cNvSpPr>
            <a:spLocks noGrp="1"/>
          </p:cNvSpPr>
          <p:nvPr>
            <p:ph idx="1"/>
          </p:nvPr>
        </p:nvSpPr>
        <p:spPr>
          <a:xfrm>
            <a:off x="838200" y="1534136"/>
            <a:ext cx="11353800" cy="4429492"/>
          </a:xfrm>
        </p:spPr>
        <p:txBody>
          <a:bodyPr/>
          <a:lstStyle/>
          <a:p>
            <a:r>
              <a:rPr lang="en-US" altLang="zh-CN" sz="2800" dirty="0">
                <a:solidFill>
                  <a:schemeClr val="accent1"/>
                </a:solidFill>
              </a:rPr>
              <a:t>Company</a:t>
            </a:r>
            <a:r>
              <a:rPr lang="zh-CN" altLang="en-US" sz="2800" dirty="0">
                <a:solidFill>
                  <a:schemeClr val="accent1"/>
                </a:solidFill>
              </a:rPr>
              <a:t> </a:t>
            </a:r>
            <a:r>
              <a:rPr lang="en-US" altLang="zh-CN" sz="2800" dirty="0">
                <a:solidFill>
                  <a:schemeClr val="accent1"/>
                </a:solidFill>
              </a:rPr>
              <a:t>choose</a:t>
            </a:r>
            <a:r>
              <a:rPr lang="en-US" dirty="0">
                <a:solidFill>
                  <a:schemeClr val="tx1"/>
                </a:solidFill>
              </a:rPr>
              <a:t>   </a:t>
            </a:r>
          </a:p>
          <a:p>
            <a:pPr lvl="1">
              <a:buFontTx/>
              <a:buChar char="-"/>
            </a:pPr>
            <a:r>
              <a:rPr lang="en-US" dirty="0">
                <a:solidFill>
                  <a:schemeClr val="tx1"/>
                </a:solidFill>
              </a:rPr>
              <a:t>Standard</a:t>
            </a:r>
            <a:r>
              <a:rPr lang="zh-CN" altLang="en-US" dirty="0">
                <a:solidFill>
                  <a:schemeClr val="tx1"/>
                </a:solidFill>
              </a:rPr>
              <a:t> </a:t>
            </a:r>
            <a:r>
              <a:rPr lang="en-US" altLang="zh-CN" dirty="0">
                <a:solidFill>
                  <a:schemeClr val="tx1"/>
                </a:solidFill>
              </a:rPr>
              <a:t>&amp;</a:t>
            </a:r>
            <a:r>
              <a:rPr lang="zh-CN" altLang="en-US" dirty="0">
                <a:solidFill>
                  <a:schemeClr val="tx1"/>
                </a:solidFill>
              </a:rPr>
              <a:t> </a:t>
            </a:r>
            <a:r>
              <a:rPr lang="en-US" altLang="zh-CN" dirty="0">
                <a:solidFill>
                  <a:schemeClr val="tx1"/>
                </a:solidFill>
              </a:rPr>
              <a:t>Poor</a:t>
            </a:r>
            <a:r>
              <a:rPr lang="zh-CN" altLang="en-US" dirty="0">
                <a:solidFill>
                  <a:schemeClr val="tx1"/>
                </a:solidFill>
              </a:rPr>
              <a:t> </a:t>
            </a:r>
            <a:r>
              <a:rPr lang="en-US" altLang="zh-CN" dirty="0">
                <a:solidFill>
                  <a:schemeClr val="tx1"/>
                </a:solidFill>
              </a:rPr>
              <a:t>500</a:t>
            </a:r>
            <a:endParaRPr lang="en-US" dirty="0">
              <a:solidFill>
                <a:schemeClr val="tx1"/>
              </a:solidFill>
            </a:endParaRPr>
          </a:p>
          <a:p>
            <a:pPr lvl="1">
              <a:buFontTx/>
              <a:buChar char="-"/>
            </a:pPr>
            <a:endParaRPr lang="en-US" dirty="0">
              <a:solidFill>
                <a:schemeClr val="tx1"/>
              </a:solidFill>
            </a:endParaRPr>
          </a:p>
          <a:p>
            <a:pPr lvl="1">
              <a:buFontTx/>
              <a:buChar char="-"/>
            </a:pPr>
            <a:r>
              <a:rPr lang="en-US" dirty="0">
                <a:solidFill>
                  <a:schemeClr val="tx1"/>
                </a:solidFill>
              </a:rPr>
              <a:t>Financials</a:t>
            </a:r>
            <a:r>
              <a:rPr lang="zh-CN" altLang="en-US" dirty="0">
                <a:solidFill>
                  <a:schemeClr val="tx1"/>
                </a:solidFill>
              </a:rPr>
              <a:t> </a:t>
            </a:r>
            <a:r>
              <a:rPr lang="en-US" dirty="0">
                <a:solidFill>
                  <a:schemeClr val="tx1"/>
                </a:solidFill>
              </a:rPr>
              <a:t>and</a:t>
            </a:r>
            <a:r>
              <a:rPr lang="zh-CN" altLang="en-US" dirty="0">
                <a:solidFill>
                  <a:schemeClr val="tx1"/>
                </a:solidFill>
              </a:rPr>
              <a:t> </a:t>
            </a:r>
            <a:r>
              <a:rPr lang="en-US" dirty="0">
                <a:solidFill>
                  <a:schemeClr val="tx1"/>
                </a:solidFill>
              </a:rPr>
              <a:t>Services</a:t>
            </a:r>
          </a:p>
          <a:p>
            <a:pPr lvl="1">
              <a:buFontTx/>
              <a:buChar char="-"/>
            </a:pPr>
            <a:r>
              <a:rPr lang="en-US" dirty="0">
                <a:solidFill>
                  <a:schemeClr val="tx1"/>
                </a:solidFill>
              </a:rPr>
              <a:t>Consumer</a:t>
            </a:r>
            <a:r>
              <a:rPr lang="zh-CN" altLang="en-US" dirty="0">
                <a:solidFill>
                  <a:schemeClr val="tx1"/>
                </a:solidFill>
              </a:rPr>
              <a:t> </a:t>
            </a:r>
            <a:r>
              <a:rPr lang="en-US" dirty="0">
                <a:solidFill>
                  <a:schemeClr val="tx1"/>
                </a:solidFill>
              </a:rPr>
              <a:t>Discretionary</a:t>
            </a:r>
            <a:r>
              <a:rPr lang="zh-CN" altLang="en-US" dirty="0">
                <a:solidFill>
                  <a:schemeClr val="tx1"/>
                </a:solidFill>
              </a:rPr>
              <a:t> </a:t>
            </a:r>
            <a:r>
              <a:rPr lang="en-US" dirty="0">
                <a:solidFill>
                  <a:schemeClr val="tx1"/>
                </a:solidFill>
              </a:rPr>
              <a:t>and</a:t>
            </a:r>
            <a:r>
              <a:rPr lang="zh-CN" altLang="en-US" dirty="0">
                <a:solidFill>
                  <a:schemeClr val="tx1"/>
                </a:solidFill>
              </a:rPr>
              <a:t> </a:t>
            </a:r>
            <a:r>
              <a:rPr lang="en-US" dirty="0">
                <a:solidFill>
                  <a:schemeClr val="tx1"/>
                </a:solidFill>
              </a:rPr>
              <a:t>Traditional</a:t>
            </a:r>
          </a:p>
          <a:p>
            <a:pPr lvl="1">
              <a:buFontTx/>
              <a:buChar char="-"/>
            </a:pPr>
            <a:r>
              <a:rPr lang="en-US" dirty="0">
                <a:solidFill>
                  <a:schemeClr val="tx1"/>
                </a:solidFill>
              </a:rPr>
              <a:t>Communication</a:t>
            </a:r>
            <a:r>
              <a:rPr lang="zh-CN" altLang="en-US" dirty="0">
                <a:solidFill>
                  <a:schemeClr val="tx1"/>
                </a:solidFill>
              </a:rPr>
              <a:t> </a:t>
            </a:r>
            <a:r>
              <a:rPr lang="en-US" dirty="0">
                <a:solidFill>
                  <a:schemeClr val="tx1"/>
                </a:solidFill>
              </a:rPr>
              <a:t>and</a:t>
            </a:r>
            <a:r>
              <a:rPr lang="zh-CN" altLang="en-US" dirty="0">
                <a:solidFill>
                  <a:schemeClr val="tx1"/>
                </a:solidFill>
              </a:rPr>
              <a:t> </a:t>
            </a:r>
            <a:r>
              <a:rPr lang="en-US" dirty="0">
                <a:solidFill>
                  <a:schemeClr val="tx1"/>
                </a:solidFill>
              </a:rPr>
              <a:t>High</a:t>
            </a:r>
            <a:r>
              <a:rPr lang="zh-CN" altLang="en-US" dirty="0">
                <a:solidFill>
                  <a:schemeClr val="tx1"/>
                </a:solidFill>
              </a:rPr>
              <a:t> </a:t>
            </a:r>
            <a:r>
              <a:rPr lang="en-US" dirty="0">
                <a:solidFill>
                  <a:schemeClr val="tx1"/>
                </a:solidFill>
              </a:rPr>
              <a:t>Tech</a:t>
            </a:r>
            <a:br>
              <a:rPr lang="en-US" sz="1600" dirty="0">
                <a:solidFill>
                  <a:srgbClr val="800000"/>
                </a:solidFill>
              </a:rPr>
            </a:br>
            <a:endParaRPr lang="en-US" sz="1600" i="1" dirty="0">
              <a:solidFill>
                <a:schemeClr val="tx1"/>
              </a:solidFill>
            </a:endParaRPr>
          </a:p>
          <a:p>
            <a:endParaRPr lang="en-US" sz="2200" i="1" dirty="0">
              <a:solidFill>
                <a:schemeClr val="tx1"/>
              </a:solidFill>
            </a:endParaRPr>
          </a:p>
          <a:p>
            <a:pPr>
              <a:buFontTx/>
              <a:buChar char="-"/>
            </a:pPr>
            <a:endParaRPr lang="en-US" dirty="0">
              <a:solidFill>
                <a:srgbClr val="800000"/>
              </a:solidFill>
            </a:endParaRPr>
          </a:p>
          <a:p>
            <a:endParaRPr lang="en-US" dirty="0"/>
          </a:p>
        </p:txBody>
      </p:sp>
      <p:sp>
        <p:nvSpPr>
          <p:cNvPr id="10" name="Content Placeholder 2">
            <a:extLst>
              <a:ext uri="{FF2B5EF4-FFF2-40B4-BE49-F238E27FC236}">
                <a16:creationId xmlns:a16="http://schemas.microsoft.com/office/drawing/2014/main" id="{9289ED44-6CB3-6F88-CB30-D4830BBCED75}"/>
              </a:ext>
            </a:extLst>
          </p:cNvPr>
          <p:cNvSpPr txBox="1">
            <a:spLocks/>
          </p:cNvSpPr>
          <p:nvPr/>
        </p:nvSpPr>
        <p:spPr>
          <a:xfrm>
            <a:off x="838200" y="3752601"/>
            <a:ext cx="6423378" cy="1647172"/>
          </a:xfrm>
          <a:prstGeom prst="rect">
            <a:avLst/>
          </a:prstGeom>
        </p:spPr>
        <p:txBody>
          <a:bodyPr vert="horz" lIns="0" tIns="45720" rIns="0" bIns="45720" rtlCol="0">
            <a:noAutofit/>
          </a:bodyPr>
          <a:lstStyle>
            <a:lvl1pPr marL="228600" indent="-228600" algn="l" defTabSz="914400" rtl="0" eaLnBrk="1" latinLnBrk="0" hangingPunct="1">
              <a:lnSpc>
                <a:spcPct val="90000"/>
              </a:lnSpc>
              <a:spcBef>
                <a:spcPts val="1000"/>
              </a:spcBef>
              <a:buClr>
                <a:srgbClr val="800000"/>
              </a:buClr>
              <a:buFont typeface="Arial" panose="020B0604020202020204" pitchFamily="34" charset="0"/>
              <a:buChar char="•"/>
              <a:defRPr sz="2400" b="0" i="0" kern="1200">
                <a:solidFill>
                  <a:srgbClr val="767676"/>
                </a:solidFill>
                <a:latin typeface="Helvetica" pitchFamily="2"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800000"/>
              </a:buClr>
              <a:buFont typeface="Arial" panose="020B0604020202020204" pitchFamily="34" charset="0"/>
              <a:buChar char="•"/>
              <a:defRPr sz="2000" b="0" i="0" kern="1200">
                <a:solidFill>
                  <a:srgbClr val="767676"/>
                </a:solidFill>
                <a:latin typeface="Helvetica" pitchFamily="2"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800000"/>
              </a:buClr>
              <a:buFont typeface="Arial" panose="020B0604020202020204" pitchFamily="34" charset="0"/>
              <a:buChar char="•"/>
              <a:defRPr sz="1800" b="0" i="0" kern="1200">
                <a:solidFill>
                  <a:srgbClr val="767676"/>
                </a:solidFill>
                <a:latin typeface="Helvetica" pitchFamily="2"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800000"/>
              </a:buClr>
              <a:buFont typeface="Arial" panose="020B0604020202020204" pitchFamily="34" charset="0"/>
              <a:buChar char="•"/>
              <a:defRPr sz="1600" b="0" i="0" kern="1200">
                <a:solidFill>
                  <a:srgbClr val="767676"/>
                </a:solidFill>
                <a:latin typeface="Helvetica" pitchFamily="2"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solidFill>
                  <a:schemeClr val="accent1"/>
                </a:solidFill>
              </a:rPr>
              <a:t>Sample Size</a:t>
            </a:r>
            <a:r>
              <a:rPr lang="zh-CN" altLang="en-US" sz="2800" dirty="0">
                <a:solidFill>
                  <a:schemeClr val="accent1"/>
                </a:solidFill>
              </a:rPr>
              <a:t> </a:t>
            </a:r>
            <a:endParaRPr lang="en-US" altLang="zh-CN" sz="2800" dirty="0">
              <a:solidFill>
                <a:schemeClr val="accent1"/>
              </a:solidFill>
            </a:endParaRPr>
          </a:p>
          <a:p>
            <a:pPr marL="457200" lvl="1" indent="0">
              <a:buFont typeface="Arial" panose="020B0604020202020204" pitchFamily="34" charset="0"/>
              <a:buNone/>
            </a:pPr>
            <a:r>
              <a:rPr lang="en-US" altLang="zh-CN" dirty="0">
                <a:solidFill>
                  <a:schemeClr val="tx1"/>
                </a:solidFill>
              </a:rPr>
              <a:t>	-</a:t>
            </a:r>
            <a:r>
              <a:rPr lang="zh-CN" altLang="en-US" dirty="0">
                <a:solidFill>
                  <a:schemeClr val="tx1"/>
                </a:solidFill>
              </a:rPr>
              <a:t> </a:t>
            </a:r>
            <a:r>
              <a:rPr lang="en-US" altLang="zh-CN" dirty="0">
                <a:solidFill>
                  <a:schemeClr val="tx1"/>
                </a:solidFill>
              </a:rPr>
              <a:t>Data entry: each targeted post on Glassdoor</a:t>
            </a:r>
          </a:p>
          <a:p>
            <a:pPr marL="457200" lvl="1" indent="0">
              <a:buFont typeface="Arial" panose="020B0604020202020204" pitchFamily="34" charset="0"/>
              <a:buNone/>
            </a:pPr>
            <a:r>
              <a:rPr lang="en-US" altLang="zh-CN" dirty="0">
                <a:solidFill>
                  <a:schemeClr val="tx1"/>
                </a:solidFill>
              </a:rPr>
              <a:t>	- From 2009/3/11 to 2019/12/31: 87k</a:t>
            </a:r>
          </a:p>
          <a:p>
            <a:pPr marL="457200" lvl="1" indent="0">
              <a:buFont typeface="Arial" panose="020B0604020202020204" pitchFamily="34" charset="0"/>
              <a:buNone/>
            </a:pPr>
            <a:r>
              <a:rPr lang="en-US" altLang="zh-CN" dirty="0">
                <a:solidFill>
                  <a:schemeClr val="tx1"/>
                </a:solidFill>
              </a:rPr>
              <a:t>	- From 2020/1/1 to 2020/6/1: 34k</a:t>
            </a:r>
          </a:p>
          <a:p>
            <a:pPr marL="457200" lvl="1" indent="0">
              <a:buNone/>
            </a:pPr>
            <a:r>
              <a:rPr lang="en-US" altLang="zh-CN" dirty="0">
                <a:solidFill>
                  <a:schemeClr val="tx1"/>
                </a:solidFill>
              </a:rPr>
              <a:t>	-</a:t>
            </a:r>
            <a:r>
              <a:rPr lang="zh-CN" altLang="en-US" dirty="0">
                <a:solidFill>
                  <a:schemeClr val="tx1"/>
                </a:solidFill>
              </a:rPr>
              <a:t> </a:t>
            </a:r>
            <a:r>
              <a:rPr lang="en-US" altLang="zh-CN" dirty="0">
                <a:solidFill>
                  <a:schemeClr val="tx1"/>
                </a:solidFill>
              </a:rPr>
              <a:t>From 2020/6/1 to 2022/5/1: 49k</a:t>
            </a:r>
            <a:br>
              <a:rPr lang="en-US" altLang="zh-CN" sz="1800" dirty="0">
                <a:solidFill>
                  <a:schemeClr val="tx1"/>
                </a:solidFill>
              </a:rPr>
            </a:br>
            <a:endParaRPr lang="en-US" sz="1800" dirty="0">
              <a:solidFill>
                <a:schemeClr val="tx1"/>
              </a:solidFill>
            </a:endParaRPr>
          </a:p>
        </p:txBody>
      </p:sp>
    </p:spTree>
    <p:extLst>
      <p:ext uri="{BB962C8B-B14F-4D97-AF65-F5344CB8AC3E}">
        <p14:creationId xmlns:p14="http://schemas.microsoft.com/office/powerpoint/2010/main" val="149537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dirty="0"/>
              <a:t>Findings: Data Analysis</a:t>
            </a:r>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8</a:t>
            </a:fld>
            <a:endParaRPr lang="en-US" dirty="0"/>
          </a:p>
        </p:txBody>
      </p:sp>
      <p:pic>
        <p:nvPicPr>
          <p:cNvPr id="22" name="图片 21">
            <a:extLst>
              <a:ext uri="{FF2B5EF4-FFF2-40B4-BE49-F238E27FC236}">
                <a16:creationId xmlns:a16="http://schemas.microsoft.com/office/drawing/2014/main" id="{D92529DC-2A37-A13E-4C9B-2FAA0E6C1D3A}"/>
              </a:ext>
            </a:extLst>
          </p:cNvPr>
          <p:cNvPicPr>
            <a:picLocks noChangeAspect="1"/>
          </p:cNvPicPr>
          <p:nvPr/>
        </p:nvPicPr>
        <p:blipFill>
          <a:blip r:embed="rId3"/>
          <a:stretch>
            <a:fillRect/>
          </a:stretch>
        </p:blipFill>
        <p:spPr>
          <a:xfrm>
            <a:off x="3473450" y="2127049"/>
            <a:ext cx="5245100" cy="3530600"/>
          </a:xfrm>
          <a:prstGeom prst="rect">
            <a:avLst/>
          </a:prstGeom>
        </p:spPr>
      </p:pic>
      <p:sp>
        <p:nvSpPr>
          <p:cNvPr id="23" name="Content Placeholder 2">
            <a:extLst>
              <a:ext uri="{FF2B5EF4-FFF2-40B4-BE49-F238E27FC236}">
                <a16:creationId xmlns:a16="http://schemas.microsoft.com/office/drawing/2014/main" id="{A21F84BC-088B-BFDC-F0D5-F0CA85FF12C8}"/>
              </a:ext>
            </a:extLst>
          </p:cNvPr>
          <p:cNvSpPr txBox="1">
            <a:spLocks/>
          </p:cNvSpPr>
          <p:nvPr/>
        </p:nvSpPr>
        <p:spPr>
          <a:xfrm>
            <a:off x="839788" y="1429851"/>
            <a:ext cx="5437920" cy="592913"/>
          </a:xfrm>
          <a:prstGeom prst="rect">
            <a:avLst/>
          </a:prstGeom>
        </p:spPr>
        <p:txBody>
          <a:bodyPr vert="horz" lIns="0" tIns="45720" rIns="0" bIns="45720" rtlCol="0" anchor="ctr" anchorCtr="0">
            <a:normAutofit/>
          </a:bodyPr>
          <a:lstStyle>
            <a:lvl1pPr marL="0" indent="0" algn="l" defTabSz="914400" rtl="0" eaLnBrk="1" latinLnBrk="0" hangingPunct="1">
              <a:lnSpc>
                <a:spcPct val="90000"/>
              </a:lnSpc>
              <a:spcBef>
                <a:spcPts val="1000"/>
              </a:spcBef>
              <a:buClr>
                <a:srgbClr val="800000"/>
              </a:buClr>
              <a:buFont typeface="Arial" panose="020B0604020202020204" pitchFamily="34" charset="0"/>
              <a:buNone/>
              <a:defRPr sz="1800" b="0" i="0" kern="1200">
                <a:solidFill>
                  <a:srgbClr val="800000"/>
                </a:solidFill>
                <a:latin typeface="Helvetica" pitchFamily="2"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800000"/>
              </a:buClr>
              <a:buFont typeface="Arial" panose="020B0604020202020204" pitchFamily="34" charset="0"/>
              <a:buNone/>
              <a:defRPr sz="2000" b="1" i="0" kern="1200">
                <a:solidFill>
                  <a:srgbClr val="767676"/>
                </a:solidFill>
                <a:latin typeface="Helvetica" pitchFamily="2" charset="0"/>
                <a:ea typeface="+mn-ea"/>
                <a:cs typeface="Arial" panose="020B0604020202020204" pitchFamily="34" charset="0"/>
              </a:defRPr>
            </a:lvl2pPr>
            <a:lvl3pPr marL="914400" indent="0" algn="l" defTabSz="914400" rtl="0" eaLnBrk="1" latinLnBrk="0" hangingPunct="1">
              <a:lnSpc>
                <a:spcPct val="90000"/>
              </a:lnSpc>
              <a:spcBef>
                <a:spcPts val="500"/>
              </a:spcBef>
              <a:buClr>
                <a:srgbClr val="800000"/>
              </a:buClr>
              <a:buFont typeface="Arial" panose="020B0604020202020204" pitchFamily="34" charset="0"/>
              <a:buNone/>
              <a:defRPr sz="1800" b="1" i="0" kern="1200">
                <a:solidFill>
                  <a:srgbClr val="767676"/>
                </a:solidFill>
                <a:latin typeface="Helvetica"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sz="2000" dirty="0">
                <a:solidFill>
                  <a:schemeClr val="accent1"/>
                </a:solidFill>
              </a:rPr>
              <a:t>Consumer</a:t>
            </a:r>
            <a:r>
              <a:rPr lang="zh-CN" altLang="en-US" sz="2000" dirty="0">
                <a:solidFill>
                  <a:schemeClr val="accent1"/>
                </a:solidFill>
              </a:rPr>
              <a:t> </a:t>
            </a:r>
            <a:r>
              <a:rPr lang="en-US" altLang="zh-CN" sz="2000" dirty="0">
                <a:solidFill>
                  <a:schemeClr val="accent1"/>
                </a:solidFill>
              </a:rPr>
              <a:t>Discretionary</a:t>
            </a:r>
            <a:r>
              <a:rPr lang="zh-CN" altLang="en-US" sz="2000" dirty="0">
                <a:solidFill>
                  <a:schemeClr val="accent1"/>
                </a:solidFill>
              </a:rPr>
              <a:t> </a:t>
            </a:r>
            <a:r>
              <a:rPr lang="en-US" altLang="zh-CN" sz="2000" dirty="0">
                <a:solidFill>
                  <a:schemeClr val="accent1"/>
                </a:solidFill>
              </a:rPr>
              <a:t>and</a:t>
            </a:r>
            <a:r>
              <a:rPr lang="zh-CN" altLang="en-US" sz="2000" dirty="0">
                <a:solidFill>
                  <a:schemeClr val="accent1"/>
                </a:solidFill>
              </a:rPr>
              <a:t> </a:t>
            </a:r>
            <a:r>
              <a:rPr lang="en-US" altLang="zh-CN" sz="2000" dirty="0">
                <a:solidFill>
                  <a:schemeClr val="accent1"/>
                </a:solidFill>
              </a:rPr>
              <a:t>traditional</a:t>
            </a:r>
            <a:endParaRPr lang="en-US" sz="2000" i="1" dirty="0">
              <a:solidFill>
                <a:schemeClr val="tx1"/>
              </a:solidFill>
            </a:endParaRPr>
          </a:p>
        </p:txBody>
      </p:sp>
    </p:spTree>
    <p:extLst>
      <p:ext uri="{BB962C8B-B14F-4D97-AF65-F5344CB8AC3E}">
        <p14:creationId xmlns:p14="http://schemas.microsoft.com/office/powerpoint/2010/main" val="2073135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C1AE8C-BAA4-2042-BC65-338A68B8D621}"/>
              </a:ext>
            </a:extLst>
          </p:cNvPr>
          <p:cNvSpPr>
            <a:spLocks noGrp="1"/>
          </p:cNvSpPr>
          <p:nvPr>
            <p:ph type="title"/>
          </p:nvPr>
        </p:nvSpPr>
        <p:spPr/>
        <p:txBody>
          <a:bodyPr/>
          <a:lstStyle/>
          <a:p>
            <a:r>
              <a:rPr lang="en-US" dirty="0"/>
              <a:t>Findings: Data Analysis</a:t>
            </a:r>
          </a:p>
        </p:txBody>
      </p:sp>
      <p:sp>
        <p:nvSpPr>
          <p:cNvPr id="2" name="Slide Number Placeholder 1">
            <a:extLst>
              <a:ext uri="{FF2B5EF4-FFF2-40B4-BE49-F238E27FC236}">
                <a16:creationId xmlns:a16="http://schemas.microsoft.com/office/drawing/2014/main" id="{68F4D5D1-49FC-C949-80DA-4065656C5F61}"/>
              </a:ext>
            </a:extLst>
          </p:cNvPr>
          <p:cNvSpPr>
            <a:spLocks noGrp="1"/>
          </p:cNvSpPr>
          <p:nvPr>
            <p:ph type="sldNum" sz="quarter" idx="12"/>
          </p:nvPr>
        </p:nvSpPr>
        <p:spPr/>
        <p:txBody>
          <a:bodyPr/>
          <a:lstStyle/>
          <a:p>
            <a:fld id="{7DFC1CBA-4892-A140-A01E-A83B9C8F6E3B}" type="slidenum">
              <a:rPr lang="en-US" smtClean="0"/>
              <a:t>9</a:t>
            </a:fld>
            <a:endParaRPr lang="en-US" dirty="0"/>
          </a:p>
        </p:txBody>
      </p:sp>
      <p:pic>
        <p:nvPicPr>
          <p:cNvPr id="4" name="图片 3">
            <a:extLst>
              <a:ext uri="{FF2B5EF4-FFF2-40B4-BE49-F238E27FC236}">
                <a16:creationId xmlns:a16="http://schemas.microsoft.com/office/drawing/2014/main" id="{856789F1-CF16-5B6A-207E-DC56BA390CBD}"/>
              </a:ext>
            </a:extLst>
          </p:cNvPr>
          <p:cNvPicPr>
            <a:picLocks noChangeAspect="1"/>
          </p:cNvPicPr>
          <p:nvPr/>
        </p:nvPicPr>
        <p:blipFill>
          <a:blip r:embed="rId3"/>
          <a:stretch>
            <a:fillRect/>
          </a:stretch>
        </p:blipFill>
        <p:spPr>
          <a:xfrm>
            <a:off x="3435350" y="2127049"/>
            <a:ext cx="5321300" cy="3530600"/>
          </a:xfrm>
          <a:prstGeom prst="rect">
            <a:avLst/>
          </a:prstGeom>
        </p:spPr>
      </p:pic>
      <p:sp>
        <p:nvSpPr>
          <p:cNvPr id="7" name="Content Placeholder 2">
            <a:extLst>
              <a:ext uri="{FF2B5EF4-FFF2-40B4-BE49-F238E27FC236}">
                <a16:creationId xmlns:a16="http://schemas.microsoft.com/office/drawing/2014/main" id="{522C5623-F997-CA91-B072-E2B9C9512AC2}"/>
              </a:ext>
            </a:extLst>
          </p:cNvPr>
          <p:cNvSpPr txBox="1">
            <a:spLocks/>
          </p:cNvSpPr>
          <p:nvPr/>
        </p:nvSpPr>
        <p:spPr>
          <a:xfrm>
            <a:off x="839787" y="1429851"/>
            <a:ext cx="5108625" cy="592913"/>
          </a:xfrm>
          <a:prstGeom prst="rect">
            <a:avLst/>
          </a:prstGeom>
        </p:spPr>
        <p:txBody>
          <a:bodyPr vert="horz" lIns="0" tIns="45720" rIns="0" bIns="45720" rtlCol="0" anchor="ctr" anchorCtr="0">
            <a:normAutofit/>
          </a:bodyPr>
          <a:lstStyle>
            <a:lvl1pPr marL="0" indent="0" algn="l" defTabSz="914400" rtl="0" eaLnBrk="1" latinLnBrk="0" hangingPunct="1">
              <a:lnSpc>
                <a:spcPct val="90000"/>
              </a:lnSpc>
              <a:spcBef>
                <a:spcPts val="1000"/>
              </a:spcBef>
              <a:buClr>
                <a:srgbClr val="800000"/>
              </a:buClr>
              <a:buFont typeface="Arial" panose="020B0604020202020204" pitchFamily="34" charset="0"/>
              <a:buNone/>
              <a:defRPr sz="1800" b="0" i="0" kern="1200">
                <a:solidFill>
                  <a:srgbClr val="800000"/>
                </a:solidFill>
                <a:latin typeface="Helvetica" pitchFamily="2" charset="0"/>
                <a:ea typeface="+mn-ea"/>
                <a:cs typeface="Arial" panose="020B0604020202020204" pitchFamily="34" charset="0"/>
              </a:defRPr>
            </a:lvl1pPr>
            <a:lvl2pPr marL="457200" indent="0" algn="l" defTabSz="914400" rtl="0" eaLnBrk="1" latinLnBrk="0" hangingPunct="1">
              <a:lnSpc>
                <a:spcPct val="90000"/>
              </a:lnSpc>
              <a:spcBef>
                <a:spcPts val="500"/>
              </a:spcBef>
              <a:buClr>
                <a:srgbClr val="800000"/>
              </a:buClr>
              <a:buFont typeface="Arial" panose="020B0604020202020204" pitchFamily="34" charset="0"/>
              <a:buNone/>
              <a:defRPr sz="2000" b="1" i="0" kern="1200">
                <a:solidFill>
                  <a:srgbClr val="767676"/>
                </a:solidFill>
                <a:latin typeface="Helvetica" pitchFamily="2" charset="0"/>
                <a:ea typeface="+mn-ea"/>
                <a:cs typeface="Arial" panose="020B0604020202020204" pitchFamily="34" charset="0"/>
              </a:defRPr>
            </a:lvl2pPr>
            <a:lvl3pPr marL="914400" indent="0" algn="l" defTabSz="914400" rtl="0" eaLnBrk="1" latinLnBrk="0" hangingPunct="1">
              <a:lnSpc>
                <a:spcPct val="90000"/>
              </a:lnSpc>
              <a:spcBef>
                <a:spcPts val="500"/>
              </a:spcBef>
              <a:buClr>
                <a:srgbClr val="800000"/>
              </a:buClr>
              <a:buFont typeface="Arial" panose="020B0604020202020204" pitchFamily="34" charset="0"/>
              <a:buNone/>
              <a:defRPr sz="1800" b="1" i="0" kern="1200">
                <a:solidFill>
                  <a:srgbClr val="767676"/>
                </a:solidFill>
                <a:latin typeface="Helvetica" pitchFamily="2" charset="0"/>
                <a:ea typeface="+mn-ea"/>
                <a:cs typeface="Arial" panose="020B0604020202020204" pitchFamily="34" charset="0"/>
              </a:defRPr>
            </a:lvl3pPr>
            <a:lvl4pPr marL="13716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4pPr>
            <a:lvl5pPr marL="1828800" indent="0" algn="l" defTabSz="914400" rtl="0" eaLnBrk="1" latinLnBrk="0" hangingPunct="1">
              <a:lnSpc>
                <a:spcPct val="90000"/>
              </a:lnSpc>
              <a:spcBef>
                <a:spcPts val="500"/>
              </a:spcBef>
              <a:buClr>
                <a:srgbClr val="800000"/>
              </a:buClr>
              <a:buFont typeface="Arial" panose="020B0604020202020204" pitchFamily="34" charset="0"/>
              <a:buNone/>
              <a:defRPr sz="1600" b="1" i="0" kern="1200">
                <a:solidFill>
                  <a:srgbClr val="767676"/>
                </a:solidFill>
                <a:latin typeface="Helvetica" pitchFamily="2" charset="0"/>
                <a:ea typeface="+mn-ea"/>
                <a:cs typeface="Arial" panose="020B0604020202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tLang="zh-CN" sz="2000" dirty="0">
                <a:solidFill>
                  <a:schemeClr val="accent1"/>
                </a:solidFill>
              </a:rPr>
              <a:t>Financials and Services</a:t>
            </a:r>
            <a:endParaRPr lang="en-US" altLang="zh-CN" sz="2000" i="1" dirty="0">
              <a:solidFill>
                <a:schemeClr val="tx1"/>
              </a:solidFill>
            </a:endParaRPr>
          </a:p>
        </p:txBody>
      </p:sp>
    </p:spTree>
    <p:extLst>
      <p:ext uri="{BB962C8B-B14F-4D97-AF65-F5344CB8AC3E}">
        <p14:creationId xmlns:p14="http://schemas.microsoft.com/office/powerpoint/2010/main" val="905165686"/>
      </p:ext>
    </p:extLst>
  </p:cSld>
  <p:clrMapOvr>
    <a:masterClrMapping/>
  </p:clrMapOvr>
</p:sld>
</file>

<file path=ppt/theme/theme1.xml><?xml version="1.0" encoding="utf-8"?>
<a:theme xmlns:a="http://schemas.openxmlformats.org/drawingml/2006/main" name="UChicago">
  <a:themeElements>
    <a:clrScheme name="Custom 3">
      <a:dk1>
        <a:srgbClr val="000000"/>
      </a:dk1>
      <a:lt1>
        <a:srgbClr val="FFFFFF"/>
      </a:lt1>
      <a:dk2>
        <a:srgbClr val="737373"/>
      </a:dk2>
      <a:lt2>
        <a:srgbClr val="D9D9D9"/>
      </a:lt2>
      <a:accent1>
        <a:srgbClr val="800000"/>
      </a:accent1>
      <a:accent2>
        <a:srgbClr val="D9D9D9"/>
      </a:accent2>
      <a:accent3>
        <a:srgbClr val="A6A6A6"/>
      </a:accent3>
      <a:accent4>
        <a:srgbClr val="EAAA00"/>
      </a:accent4>
      <a:accent5>
        <a:srgbClr val="B36955"/>
      </a:accent5>
      <a:accent6>
        <a:srgbClr val="002A3A"/>
      </a:accent6>
      <a:hlink>
        <a:srgbClr val="800000"/>
      </a:hlink>
      <a:folHlink>
        <a:srgbClr val="73737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Chicago" id="{CFAA2610-EF68-2342-A71B-BDE9C170BA18}" vid="{B0365B56-F18B-384A-96E5-38458130AA7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UChicago</Template>
  <TotalTime>5375</TotalTime>
  <Words>1883</Words>
  <Application>Microsoft Macintosh PowerPoint</Application>
  <PresentationFormat>宽屏</PresentationFormat>
  <Paragraphs>187</Paragraphs>
  <Slides>15</Slides>
  <Notes>12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Arial</vt:lpstr>
      <vt:lpstr>Calibri</vt:lpstr>
      <vt:lpstr>Helvetica</vt:lpstr>
      <vt:lpstr>Helvetica Neue</vt:lpstr>
      <vt:lpstr>UChicago</vt:lpstr>
      <vt:lpstr>30200 Project:  How Remote Work Policy Influences Job Interview Behaviors </vt:lpstr>
      <vt:lpstr>Project Overview</vt:lpstr>
      <vt:lpstr>Literature Review</vt:lpstr>
      <vt:lpstr>Research Question</vt:lpstr>
      <vt:lpstr>Research Methods</vt:lpstr>
      <vt:lpstr>Data</vt:lpstr>
      <vt:lpstr>Data</vt:lpstr>
      <vt:lpstr>Findings: Data Analysis</vt:lpstr>
      <vt:lpstr>Findings: Data Analysis</vt:lpstr>
      <vt:lpstr>Findings: Data Analysis </vt:lpstr>
      <vt:lpstr>Findings: Overall Analysis </vt:lpstr>
      <vt:lpstr>Discussion/Conclusion(s)</vt:lpstr>
      <vt:lpstr>Limitations &amp; Future Research</vt:lpstr>
      <vt:lpstr>References</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Kuklenski</dc:creator>
  <cp:lastModifiedBy>Zhe Zhang</cp:lastModifiedBy>
  <cp:revision>191</cp:revision>
  <dcterms:created xsi:type="dcterms:W3CDTF">2019-01-18T20:37:24Z</dcterms:created>
  <dcterms:modified xsi:type="dcterms:W3CDTF">2022-05-18T18:32:05Z</dcterms:modified>
</cp:coreProperties>
</file>